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5"/>
  </p:notesMasterIdLst>
  <p:handoutMasterIdLst>
    <p:handoutMasterId r:id="rId26"/>
  </p:handoutMasterIdLst>
  <p:sldIdLst>
    <p:sldId id="256" r:id="rId2"/>
    <p:sldId id="266" r:id="rId3"/>
    <p:sldId id="278" r:id="rId4"/>
    <p:sldId id="285" r:id="rId5"/>
    <p:sldId id="283" r:id="rId6"/>
    <p:sldId id="284" r:id="rId7"/>
    <p:sldId id="289" r:id="rId8"/>
    <p:sldId id="280" r:id="rId9"/>
    <p:sldId id="281" r:id="rId10"/>
    <p:sldId id="258" r:id="rId11"/>
    <p:sldId id="267" r:id="rId12"/>
    <p:sldId id="268" r:id="rId13"/>
    <p:sldId id="271" r:id="rId14"/>
    <p:sldId id="286" r:id="rId15"/>
    <p:sldId id="282" r:id="rId16"/>
    <p:sldId id="270" r:id="rId17"/>
    <p:sldId id="262" r:id="rId18"/>
    <p:sldId id="277" r:id="rId19"/>
    <p:sldId id="274" r:id="rId20"/>
    <p:sldId id="288" r:id="rId21"/>
    <p:sldId id="275" r:id="rId22"/>
    <p:sldId id="261" r:id="rId23"/>
    <p:sldId id="265" r:id="rId24"/>
  </p:sldIdLst>
  <p:sldSz cx="12192000" cy="6858000"/>
  <p:notesSz cx="6858000" cy="9144000"/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91BA"/>
    <a:srgbClr val="E8B30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7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25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>
            <a:extLst>
              <a:ext uri="{FF2B5EF4-FFF2-40B4-BE49-F238E27FC236}">
                <a16:creationId xmlns:a16="http://schemas.microsoft.com/office/drawing/2014/main" id="{2A586B43-1DD2-4484-918A-DC644767E1B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cs-CZ"/>
              <a:t>Hardware</a:t>
            </a:r>
          </a:p>
        </p:txBody>
      </p:sp>
      <p:sp>
        <p:nvSpPr>
          <p:cNvPr id="3" name="Zástupný symbol pro datum 2">
            <a:extLst>
              <a:ext uri="{FF2B5EF4-FFF2-40B4-BE49-F238E27FC236}">
                <a16:creationId xmlns:a16="http://schemas.microsoft.com/office/drawing/2014/main" id="{15DBC470-A72E-4D5F-9373-6594DCDF84D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39A68C-2C64-4A03-AB72-04C26C88206F}" type="datetimeFigureOut">
              <a:rPr lang="cs-CZ" smtClean="0"/>
              <a:t>18.02.2024</a:t>
            </a:fld>
            <a:endParaRPr lang="cs-CZ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E72CEC22-8C14-4B9A-BD7E-38CE319C492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cs-CZ"/>
              <a:t>dasdasd</a:t>
            </a:r>
          </a:p>
        </p:txBody>
      </p:sp>
      <p:sp>
        <p:nvSpPr>
          <p:cNvPr id="5" name="Zástupný symbol pro číslo snímku 4">
            <a:extLst>
              <a:ext uri="{FF2B5EF4-FFF2-40B4-BE49-F238E27FC236}">
                <a16:creationId xmlns:a16="http://schemas.microsoft.com/office/drawing/2014/main" id="{86BB67C2-5D04-4C1C-8503-87FD0FAA23A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84C2DE-BAC6-4C51-80E0-A6B8F1B997E4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97660015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cs-CZ"/>
              <a:t>Hardware</a:t>
            </a:r>
          </a:p>
        </p:txBody>
      </p:sp>
      <p:sp>
        <p:nvSpPr>
          <p:cNvPr id="3" name="Zástupný symbol pro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0E95D2-5477-4BEB-AF65-E79B532831D0}" type="datetimeFigureOut">
              <a:rPr lang="cs-CZ" smtClean="0"/>
              <a:t>18.02.2024</a:t>
            </a:fld>
            <a:endParaRPr lang="cs-CZ"/>
          </a:p>
        </p:txBody>
      </p:sp>
      <p:sp>
        <p:nvSpPr>
          <p:cNvPr id="4" name="Zástupný symbol pro obrázek snímk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Zástupný symbol pro poznámk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cs-CZ"/>
              <a:t>dasdasd</a:t>
            </a:r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BA801F-A763-49F0-9340-9CE6E525A0F2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4829825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Vážená poroto, </a:t>
            </a:r>
            <a:r>
              <a:rPr lang="cs-CZ"/>
              <a:t>vážení posluchači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BA801F-A763-49F0-9340-9CE6E525A0F2}" type="slidenum">
              <a:rPr lang="cs-CZ" smtClean="0"/>
              <a:t>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691843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Existují 3</a:t>
            </a:r>
            <a:br>
              <a:rPr lang="cs-CZ" dirty="0"/>
            </a:br>
            <a:r>
              <a:rPr lang="cs-CZ" dirty="0"/>
              <a:t>moznost nahrát soubor</a:t>
            </a:r>
          </a:p>
          <a:p>
            <a:r>
              <a:rPr lang="cs-CZ" dirty="0" err="1"/>
              <a:t>Nasledne</a:t>
            </a:r>
            <a:r>
              <a:rPr lang="cs-CZ" dirty="0"/>
              <a:t> prostřednictvím jakéhokoliv prostředí spustit a nastavovat </a:t>
            </a:r>
            <a:r>
              <a:rPr lang="cs-CZ" dirty="0" err="1"/>
              <a:t>promitani</a:t>
            </a:r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BA801F-A763-49F0-9340-9CE6E525A0F2}" type="slidenum">
              <a:rPr lang="cs-CZ" smtClean="0"/>
              <a:t>21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0375861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 err="1"/>
              <a:t>Lsaerové</a:t>
            </a:r>
            <a:r>
              <a:rPr lang="cs-CZ" dirty="0"/>
              <a:t> projektory využívají technologii Laser </a:t>
            </a:r>
            <a:r>
              <a:rPr lang="cs-CZ" dirty="0" err="1"/>
              <a:t>scanning</a:t>
            </a:r>
            <a:r>
              <a:rPr lang="cs-CZ" dirty="0"/>
              <a:t>, která je mimochodem využívána v…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BA801F-A763-49F0-9340-9CE6E525A0F2}" type="slidenum">
              <a:rPr lang="cs-CZ" smtClean="0"/>
              <a:t>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307272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s-CZ" dirty="0">
                <a:solidFill>
                  <a:schemeClr val="accent6"/>
                </a:solidFill>
              </a:rPr>
              <a:t>když jsem se zajímal o technologii laserových projektoru, zarazilo mě, že jsem nenašel žádnou open source platformu, kterou bych mohl použít a případně upravovat, kdybych chtěl </a:t>
            </a:r>
            <a:r>
              <a:rPr lang="cs-CZ" dirty="0" err="1">
                <a:solidFill>
                  <a:schemeClr val="accent6"/>
                </a:solidFill>
              </a:rPr>
              <a:t>techcnologii</a:t>
            </a:r>
            <a:r>
              <a:rPr lang="cs-CZ" dirty="0">
                <a:solidFill>
                  <a:schemeClr val="accent6"/>
                </a:solidFill>
              </a:rPr>
              <a:t> využít, tak jsem se rozhodl takovou platformu </a:t>
            </a:r>
            <a:r>
              <a:rPr lang="cs-CZ" dirty="0" err="1">
                <a:solidFill>
                  <a:schemeClr val="accent6"/>
                </a:solidFill>
              </a:rPr>
              <a:t>vytvorit</a:t>
            </a:r>
            <a:endParaRPr lang="cs-CZ" dirty="0">
              <a:solidFill>
                <a:schemeClr val="accent6"/>
              </a:solidFill>
            </a:endParaRP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BA801F-A763-49F0-9340-9CE6E525A0F2}" type="slidenum">
              <a:rPr lang="cs-CZ" smtClean="0"/>
              <a:t>10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0466240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Můj laserový projektor je založený na principu…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BA801F-A763-49F0-9340-9CE6E525A0F2}" type="slidenum">
              <a:rPr lang="cs-CZ" smtClean="0"/>
              <a:t>11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1346328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BA801F-A763-49F0-9340-9CE6E525A0F2}" type="slidenum">
              <a:rPr lang="cs-CZ" smtClean="0"/>
              <a:t>12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1430826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 err="1"/>
              <a:t>Donest</a:t>
            </a:r>
            <a:r>
              <a:rPr lang="cs-CZ" dirty="0"/>
              <a:t> si desku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BA801F-A763-49F0-9340-9CE6E525A0F2}" type="slidenum">
              <a:rPr lang="cs-CZ" smtClean="0"/>
              <a:t>15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8384945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BA801F-A763-49F0-9340-9CE6E525A0F2}" type="slidenum">
              <a:rPr lang="cs-CZ" smtClean="0"/>
              <a:t>16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685441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2 </a:t>
            </a:r>
            <a:r>
              <a:rPr lang="cs-CZ" dirty="0" err="1"/>
              <a:t>backendove</a:t>
            </a:r>
            <a:r>
              <a:rPr lang="cs-CZ" dirty="0"/>
              <a:t> programy, každý si </a:t>
            </a:r>
            <a:r>
              <a:rPr lang="cs-CZ" dirty="0" err="1"/>
              <a:t>vytvori</a:t>
            </a:r>
            <a:r>
              <a:rPr lang="cs-CZ" dirty="0"/>
              <a:t> 2 </a:t>
            </a:r>
            <a:r>
              <a:rPr lang="cs-CZ" dirty="0" err="1"/>
              <a:t>sockety</a:t>
            </a:r>
            <a:br>
              <a:rPr lang="cs-CZ" dirty="0"/>
            </a:br>
            <a:r>
              <a:rPr lang="cs-CZ" dirty="0"/>
              <a:t>Ve </a:t>
            </a:r>
            <a:r>
              <a:rPr lang="cs-CZ" dirty="0" err="1"/>
              <a:t>vyssich</a:t>
            </a:r>
            <a:r>
              <a:rPr lang="cs-CZ" dirty="0"/>
              <a:t> kolech „</a:t>
            </a:r>
            <a:r>
              <a:rPr lang="cs-CZ" dirty="0" err="1"/>
              <a:t>socket</a:t>
            </a:r>
            <a:r>
              <a:rPr lang="cs-CZ" dirty="0"/>
              <a:t>“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BA801F-A763-49F0-9340-9CE6E525A0F2}" type="slidenum">
              <a:rPr lang="cs-CZ" smtClean="0"/>
              <a:t>17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1621082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s-CZ" dirty="0">
                <a:solidFill>
                  <a:schemeClr val="accent6"/>
                </a:solidFill>
              </a:rPr>
              <a:t>Je </a:t>
            </a:r>
            <a:r>
              <a:rPr lang="cs-CZ" dirty="0" err="1">
                <a:solidFill>
                  <a:schemeClr val="accent6"/>
                </a:solidFill>
              </a:rPr>
              <a:t>dulezity</a:t>
            </a:r>
            <a:r>
              <a:rPr lang="cs-CZ" dirty="0">
                <a:solidFill>
                  <a:schemeClr val="accent6"/>
                </a:solidFill>
              </a:rPr>
              <a:t>, protože bez nej by si musel user instalovat všechny knihovny </a:t>
            </a:r>
            <a:r>
              <a:rPr lang="cs-CZ" dirty="0" err="1">
                <a:solidFill>
                  <a:schemeClr val="accent6"/>
                </a:solidFill>
              </a:rPr>
              <a:t>sam</a:t>
            </a:r>
            <a:r>
              <a:rPr lang="cs-CZ" dirty="0">
                <a:solidFill>
                  <a:schemeClr val="accent6"/>
                </a:solidFill>
              </a:rPr>
              <a:t> a musel by si zkompilovat všechny programy </a:t>
            </a:r>
            <a:r>
              <a:rPr lang="cs-CZ" dirty="0" err="1">
                <a:solidFill>
                  <a:schemeClr val="accent6"/>
                </a:solidFill>
              </a:rPr>
              <a:t>sam</a:t>
            </a:r>
            <a:endParaRPr lang="cs-CZ" dirty="0">
              <a:solidFill>
                <a:schemeClr val="accent6"/>
              </a:solidFill>
            </a:endParaRP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BA801F-A763-49F0-9340-9CE6E525A0F2}" type="slidenum">
              <a:rPr lang="cs-CZ" smtClean="0"/>
              <a:t>18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0703410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B68DE67-1BFE-4B37-BFF2-B86BD3E190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380DB342-C423-43CF-8A98-0C87E15A8F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/>
              <a:t>Kliknutím můžete upravit styl předlohy.</a:t>
            </a:r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C532C7AE-754D-487E-BAB1-051418C637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2024</a:t>
            </a:r>
          </a:p>
        </p:txBody>
      </p:sp>
    </p:spTree>
    <p:extLst>
      <p:ext uri="{BB962C8B-B14F-4D97-AF65-F5344CB8AC3E}">
        <p14:creationId xmlns:p14="http://schemas.microsoft.com/office/powerpoint/2010/main" val="37587918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4EE7D89-7E9F-4B05-83A2-B449592547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8E018707-03C8-46D1-B798-CCB12E5354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50A87912-12C0-43C5-821B-918650C5AE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2024</a:t>
            </a:r>
          </a:p>
        </p:txBody>
      </p:sp>
    </p:spTree>
    <p:extLst>
      <p:ext uri="{BB962C8B-B14F-4D97-AF65-F5344CB8AC3E}">
        <p14:creationId xmlns:p14="http://schemas.microsoft.com/office/powerpoint/2010/main" val="31143138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vislý nadpis 1">
            <a:extLst>
              <a:ext uri="{FF2B5EF4-FFF2-40B4-BE49-F238E27FC236}">
                <a16:creationId xmlns:a16="http://schemas.microsoft.com/office/drawing/2014/main" id="{E56EE464-5DD3-4041-B4D2-1291CE992C5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D1F99CFC-FB2D-470A-858D-95612AE08C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F5915DBE-BDF2-4055-AF18-FBB773748B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2024</a:t>
            </a:r>
          </a:p>
        </p:txBody>
      </p:sp>
    </p:spTree>
    <p:extLst>
      <p:ext uri="{BB962C8B-B14F-4D97-AF65-F5344CB8AC3E}">
        <p14:creationId xmlns:p14="http://schemas.microsoft.com/office/powerpoint/2010/main" val="23875229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0BC4894-B2DA-441B-BC28-C66BF3C532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329C4FF5-FF0E-4DE9-AC12-E1F5E29B24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731B5451-B7E0-48B2-9F9F-2B638770E3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2024</a:t>
            </a:r>
          </a:p>
        </p:txBody>
      </p:sp>
    </p:spTree>
    <p:extLst>
      <p:ext uri="{BB962C8B-B14F-4D97-AF65-F5344CB8AC3E}">
        <p14:creationId xmlns:p14="http://schemas.microsoft.com/office/powerpoint/2010/main" val="7373066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oddí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D33D67A-6C03-4222-A48F-1C4CFB753F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text 2">
            <a:extLst>
              <a:ext uri="{FF2B5EF4-FFF2-40B4-BE49-F238E27FC236}">
                <a16:creationId xmlns:a16="http://schemas.microsoft.com/office/drawing/2014/main" id="{01A7D9D5-7A26-49F8-BE6A-38AE5234B3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50E74540-31A8-4139-A456-9E6D807D00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2024</a:t>
            </a:r>
          </a:p>
        </p:txBody>
      </p:sp>
    </p:spTree>
    <p:extLst>
      <p:ext uri="{BB962C8B-B14F-4D97-AF65-F5344CB8AC3E}">
        <p14:creationId xmlns:p14="http://schemas.microsoft.com/office/powerpoint/2010/main" val="29285974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17F6455-B2CA-4E81-891B-1AFB6CE42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A5CAE9A1-D7A7-4A01-82EA-75340C9E3B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obsah 3">
            <a:extLst>
              <a:ext uri="{FF2B5EF4-FFF2-40B4-BE49-F238E27FC236}">
                <a16:creationId xmlns:a16="http://schemas.microsoft.com/office/drawing/2014/main" id="{44CC34C5-5114-4577-864A-604EE4938F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A700EB63-55EE-4AFD-82D0-16C2ABBAA7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2024</a:t>
            </a:r>
          </a:p>
        </p:txBody>
      </p:sp>
    </p:spTree>
    <p:extLst>
      <p:ext uri="{BB962C8B-B14F-4D97-AF65-F5344CB8AC3E}">
        <p14:creationId xmlns:p14="http://schemas.microsoft.com/office/powerpoint/2010/main" val="28861806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5B1D775-BD07-4564-8C2B-177B2B56E9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text 2">
            <a:extLst>
              <a:ext uri="{FF2B5EF4-FFF2-40B4-BE49-F238E27FC236}">
                <a16:creationId xmlns:a16="http://schemas.microsoft.com/office/drawing/2014/main" id="{4AB2E856-0B53-485E-9070-1BF54FFC63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4" name="Zástupný symbol pro obsah 3">
            <a:extLst>
              <a:ext uri="{FF2B5EF4-FFF2-40B4-BE49-F238E27FC236}">
                <a16:creationId xmlns:a16="http://schemas.microsoft.com/office/drawing/2014/main" id="{5D30BB9C-C25C-47E0-A5A7-5B0D011EA0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symbol pro text 4">
            <a:extLst>
              <a:ext uri="{FF2B5EF4-FFF2-40B4-BE49-F238E27FC236}">
                <a16:creationId xmlns:a16="http://schemas.microsoft.com/office/drawing/2014/main" id="{1581CA38-3004-4BB0-A625-30E2008B553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6" name="Zástupný symbol pro obsah 5">
            <a:extLst>
              <a:ext uri="{FF2B5EF4-FFF2-40B4-BE49-F238E27FC236}">
                <a16:creationId xmlns:a16="http://schemas.microsoft.com/office/drawing/2014/main" id="{29E876CC-5FB3-48CA-B844-E2F9BF68E27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8" name="Zástupný symbol pro zápatí 7">
            <a:extLst>
              <a:ext uri="{FF2B5EF4-FFF2-40B4-BE49-F238E27FC236}">
                <a16:creationId xmlns:a16="http://schemas.microsoft.com/office/drawing/2014/main" id="{7C1199C1-628E-46E9-A512-5401616EA7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2024</a:t>
            </a:r>
          </a:p>
        </p:txBody>
      </p:sp>
    </p:spTree>
    <p:extLst>
      <p:ext uri="{BB962C8B-B14F-4D97-AF65-F5344CB8AC3E}">
        <p14:creationId xmlns:p14="http://schemas.microsoft.com/office/powerpoint/2010/main" val="16867721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enom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DB89DC5-ADB1-48C3-8528-09BB4EF6B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9F3A7104-2765-4DC6-97CF-FD25051B81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2024</a:t>
            </a:r>
          </a:p>
        </p:txBody>
      </p:sp>
    </p:spTree>
    <p:extLst>
      <p:ext uri="{BB962C8B-B14F-4D97-AF65-F5344CB8AC3E}">
        <p14:creationId xmlns:p14="http://schemas.microsoft.com/office/powerpoint/2010/main" val="27714330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ástupný symbol pro zápatí 2">
            <a:extLst>
              <a:ext uri="{FF2B5EF4-FFF2-40B4-BE49-F238E27FC236}">
                <a16:creationId xmlns:a16="http://schemas.microsoft.com/office/drawing/2014/main" id="{9DD441B6-499C-414C-A3D7-5D494BA17A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2024</a:t>
            </a:r>
          </a:p>
        </p:txBody>
      </p:sp>
    </p:spTree>
    <p:extLst>
      <p:ext uri="{BB962C8B-B14F-4D97-AF65-F5344CB8AC3E}">
        <p14:creationId xmlns:p14="http://schemas.microsoft.com/office/powerpoint/2010/main" val="27984800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2B05EDA-329B-404D-90D4-B9734A072C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3EA6B376-5F0D-40B7-950F-FF2F890CBC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text 3">
            <a:extLst>
              <a:ext uri="{FF2B5EF4-FFF2-40B4-BE49-F238E27FC236}">
                <a16:creationId xmlns:a16="http://schemas.microsoft.com/office/drawing/2014/main" id="{0B487BCD-07EE-4C41-90BD-C5282858DA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4E854C7E-C4C0-4892-99D3-658E5314A3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2024</a:t>
            </a:r>
          </a:p>
        </p:txBody>
      </p:sp>
    </p:spTree>
    <p:extLst>
      <p:ext uri="{BB962C8B-B14F-4D97-AF65-F5344CB8AC3E}">
        <p14:creationId xmlns:p14="http://schemas.microsoft.com/office/powerpoint/2010/main" val="853312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F8E48C7-43AD-455E-8D05-2245B1F04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symbol obrázku 2">
            <a:extLst>
              <a:ext uri="{FF2B5EF4-FFF2-40B4-BE49-F238E27FC236}">
                <a16:creationId xmlns:a16="http://schemas.microsoft.com/office/drawing/2014/main" id="{8827DABC-1041-4517-BBBC-8998064443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cs-CZ"/>
              <a:t>Kliknutím na ikonu přidáte obrázek.</a:t>
            </a:r>
          </a:p>
        </p:txBody>
      </p:sp>
      <p:sp>
        <p:nvSpPr>
          <p:cNvPr id="4" name="Zástupný symbol pro text 3">
            <a:extLst>
              <a:ext uri="{FF2B5EF4-FFF2-40B4-BE49-F238E27FC236}">
                <a16:creationId xmlns:a16="http://schemas.microsoft.com/office/drawing/2014/main" id="{5E028655-D3FC-4A85-A798-692589C4D6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EEF5A51C-6B69-4A75-9DBE-7F362CFE71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2024</a:t>
            </a:r>
          </a:p>
        </p:txBody>
      </p:sp>
    </p:spTree>
    <p:extLst>
      <p:ext uri="{BB962C8B-B14F-4D97-AF65-F5344CB8AC3E}">
        <p14:creationId xmlns:p14="http://schemas.microsoft.com/office/powerpoint/2010/main" val="5815690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003BD797-EAB1-4449-B220-C0D6204137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 dirty="0"/>
              <a:t>Kliknutím lze upravit styl.</a:t>
            </a:r>
          </a:p>
        </p:txBody>
      </p:sp>
      <p:sp>
        <p:nvSpPr>
          <p:cNvPr id="3" name="Zástupný symbol pro text 2">
            <a:extLst>
              <a:ext uri="{FF2B5EF4-FFF2-40B4-BE49-F238E27FC236}">
                <a16:creationId xmlns:a16="http://schemas.microsoft.com/office/drawing/2014/main" id="{6C9350D1-0950-4CD7-9C36-4F055C2266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6019F95A-9100-4BB4-86EA-2168467D68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561917" y="6369797"/>
            <a:ext cx="3173506" cy="36512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cs-CZ"/>
              <a:t>Středoškolská odborná činnost 2024</a:t>
            </a:r>
            <a:endParaRPr lang="cs-CZ" dirty="0"/>
          </a:p>
        </p:txBody>
      </p:sp>
      <p:pic>
        <p:nvPicPr>
          <p:cNvPr id="8" name="Obrázek 7">
            <a:extLst>
              <a:ext uri="{FF2B5EF4-FFF2-40B4-BE49-F238E27FC236}">
                <a16:creationId xmlns:a16="http://schemas.microsoft.com/office/drawing/2014/main" id="{94F54974-254F-49ED-AE38-4CC4B51D4100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8954" y="6199701"/>
            <a:ext cx="334219" cy="586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1896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logos" TargetMode="Externa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stockphoto.com/cs/fotografie/tvar-kruhu-prskavky-ho%C5%99%C3%ADc%C3%AD-beng%C3%A1lsk%C3%BD-ohe%C5%88-gm1138437052-303934172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shutterstock.com/cs/image-photo/holding-sparkler-independence-day-2156660529" TargetMode="External"/><Relationship Id="rId5" Type="http://schemas.openxmlformats.org/officeDocument/2006/relationships/image" Target="../media/image15.png"/><Relationship Id="rId4" Type="http://schemas.openxmlformats.org/officeDocument/2006/relationships/image" Target="../media/image14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amazon.de/-/en/380nm-700nm-Digital-Galvanometer-based-Optical-Scanner/dp/B085QLB6BW" TargetMode="External"/><Relationship Id="rId3" Type="http://schemas.openxmlformats.org/officeDocument/2006/relationships/image" Target="../media/image16.jpg"/><Relationship Id="rId7" Type="http://schemas.openxmlformats.org/officeDocument/2006/relationships/image" Target="../media/image1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coherent.com/news/glossary/laser-scanning" TargetMode="External"/><Relationship Id="rId5" Type="http://schemas.openxmlformats.org/officeDocument/2006/relationships/image" Target="../media/image17.gif"/><Relationship Id="rId4" Type="http://schemas.openxmlformats.org/officeDocument/2006/relationships/hyperlink" Target="https://www.aliexpress.com/i/32386911094.html" TargetMode="Externa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hyperlink" Target="https://magpi.raspberrypi.com/articles/get-started-new-raspberry-pi" TargetMode="External"/><Relationship Id="rId7" Type="http://schemas.openxmlformats.org/officeDocument/2006/relationships/hyperlink" Target="https://www.raspberrypi.com/documentation/computers/raspberry-pi.html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flaticon.com/free-icon/monitor_3474360" TargetMode="External"/><Relationship Id="rId11" Type="http://schemas.openxmlformats.org/officeDocument/2006/relationships/hyperlink" Target="https://www.flaticon.com/free-icon/keyboard-and-mouse_7264143" TargetMode="External"/><Relationship Id="rId5" Type="http://schemas.openxmlformats.org/officeDocument/2006/relationships/image" Target="../media/image21.png"/><Relationship Id="rId10" Type="http://schemas.openxmlformats.org/officeDocument/2006/relationships/image" Target="../media/image24.png"/><Relationship Id="rId4" Type="http://schemas.openxmlformats.org/officeDocument/2006/relationships/image" Target="../media/image20.png"/><Relationship Id="rId9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jp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wmf"/><Relationship Id="rId3" Type="http://schemas.openxmlformats.org/officeDocument/2006/relationships/slideLayout" Target="../slideLayouts/slideLayout2.xml"/><Relationship Id="rId7" Type="http://schemas.openxmlformats.org/officeDocument/2006/relationships/oleObject" Target="../embeddings/oleObject2.bin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6" Type="http://schemas.openxmlformats.org/officeDocument/2006/relationships/hyperlink" Target="https://www.youtube.com/watch?v=BD2Sh3UsCVk" TargetMode="External"/><Relationship Id="rId5" Type="http://schemas.openxmlformats.org/officeDocument/2006/relationships/image" Target="../media/image29.png"/><Relationship Id="rId4" Type="http://schemas.openxmlformats.org/officeDocument/2006/relationships/notesSlide" Target="../notesSlides/notesSlide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svg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herent.com/news/glossary/laser-scanning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gi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jpg"/><Relationship Id="rId5" Type="http://schemas.openxmlformats.org/officeDocument/2006/relationships/image" Target="../media/image35.jpg"/><Relationship Id="rId4" Type="http://schemas.openxmlformats.org/officeDocument/2006/relationships/image" Target="../media/image37.jp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hyperlink" Target="https://www.youtube.com/watch?v=KE89-HOdEKY" TargetMode="Externa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pangolin.com/blogs/education/laser-show" TargetMode="External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irlineratings.com/did-you-know/what-is-a-hud-and-how-does-it-work/" TargetMode="External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researchgate.net/figure/top-Ground-truth-classification-for-part-of-a-3D-laser-scan-Colors-indicate-ground_fig7_220122170" TargetMode="External"/><Relationship Id="rId4" Type="http://schemas.openxmlformats.org/officeDocument/2006/relationships/hyperlink" Target="https://www.arctron.de/dienstleistungen/airborne-laserscanning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earchenginejournal.com/google-chrome-new-barcode-scanning-shortcut/214374/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hackaday.io/project/19762/gallery#319651da4ea9643030b133f613da02b8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hackaday.io/project/172284-galvo-laser-cutterengraver" TargetMode="External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6BC8612-9103-4582-A3A5-A7B9AA0BF5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7917" y="2617692"/>
            <a:ext cx="11604812" cy="3446932"/>
          </a:xfrm>
        </p:spPr>
        <p:txBody>
          <a:bodyPr>
            <a:normAutofit/>
          </a:bodyPr>
          <a:lstStyle/>
          <a:p>
            <a:pPr algn="l">
              <a:lnSpc>
                <a:spcPct val="100000"/>
              </a:lnSpc>
            </a:pPr>
            <a:r>
              <a:rPr lang="cs-CZ" dirty="0"/>
              <a:t>Název práce: RGB Laserový projektor</a:t>
            </a:r>
            <a:br>
              <a:rPr lang="cs-CZ" dirty="0"/>
            </a:br>
            <a:r>
              <a:rPr lang="cs-CZ" sz="5200" dirty="0"/>
              <a:t>Jméno: Šimon Hrouda</a:t>
            </a:r>
            <a:br>
              <a:rPr lang="cs-CZ" dirty="0"/>
            </a:br>
            <a:r>
              <a:rPr lang="cs-CZ" sz="4000" dirty="0"/>
              <a:t>Škola: Gymnázium Brno-Řečkovice, p. o.</a:t>
            </a:r>
            <a:br>
              <a:rPr lang="cs-CZ" sz="4000" dirty="0"/>
            </a:br>
            <a:r>
              <a:rPr lang="cs-CZ" sz="4000" dirty="0"/>
              <a:t>Kraj: Jihomoravský</a:t>
            </a:r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2C7560B1-72B6-4800-9480-2B7B735FD75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46"/>
          <a:stretch/>
        </p:blipFill>
        <p:spPr>
          <a:xfrm>
            <a:off x="1" y="0"/>
            <a:ext cx="4603376" cy="2662518"/>
          </a:xfrm>
          <a:prstGeom prst="rect">
            <a:avLst/>
          </a:prstGeom>
        </p:spPr>
      </p:pic>
      <p:sp>
        <p:nvSpPr>
          <p:cNvPr id="3" name="TextovéPole 2">
            <a:extLst>
              <a:ext uri="{FF2B5EF4-FFF2-40B4-BE49-F238E27FC236}">
                <a16:creationId xmlns:a16="http://schemas.microsoft.com/office/drawing/2014/main" id="{43C86918-7174-4C10-AE58-66D312E70443}"/>
              </a:ext>
            </a:extLst>
          </p:cNvPr>
          <p:cNvSpPr txBox="1"/>
          <p:nvPr/>
        </p:nvSpPr>
        <p:spPr>
          <a:xfrm>
            <a:off x="5398434" y="494034"/>
            <a:ext cx="610048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4400" dirty="0">
                <a:latin typeface="+mj-lt"/>
                <a:ea typeface="+mj-ea"/>
                <a:cs typeface="+mj-cs"/>
              </a:rPr>
              <a:t>Obor: 10. Elektrotechnika, elektronika a telekomunikace</a:t>
            </a:r>
          </a:p>
        </p:txBody>
      </p:sp>
      <p:pic>
        <p:nvPicPr>
          <p:cNvPr id="7" name="Obrázek 6">
            <a:extLst>
              <a:ext uri="{FF2B5EF4-FFF2-40B4-BE49-F238E27FC236}">
                <a16:creationId xmlns:a16="http://schemas.microsoft.com/office/drawing/2014/main" id="{93780AEF-79C4-42F3-83C0-8604B394217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29" t="19967" r="10086" b="22262"/>
          <a:stretch/>
        </p:blipFill>
        <p:spPr>
          <a:xfrm>
            <a:off x="8460642" y="5163127"/>
            <a:ext cx="3440003" cy="1450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1580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63ED24C5-5067-45ED-9318-6847CB13A3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6397487" cy="4310062"/>
          </a:xfrm>
        </p:spPr>
        <p:txBody>
          <a:bodyPr/>
          <a:lstStyle/>
          <a:p>
            <a:r>
              <a:rPr lang="cs-CZ" dirty="0"/>
              <a:t>Navrhnout a sestavit laserový projektor</a:t>
            </a:r>
          </a:p>
          <a:p>
            <a:r>
              <a:rPr lang="cs-CZ" dirty="0"/>
              <a:t>Naprogramovat k němu software</a:t>
            </a:r>
          </a:p>
          <a:p>
            <a:pPr lvl="1"/>
            <a:r>
              <a:rPr lang="cs-CZ" dirty="0"/>
              <a:t>Promítaní</a:t>
            </a:r>
          </a:p>
          <a:p>
            <a:pPr lvl="1"/>
            <a:r>
              <a:rPr lang="cs-CZ" dirty="0"/>
              <a:t>Přívětivé uživatelské prostředí</a:t>
            </a:r>
          </a:p>
          <a:p>
            <a:pPr lvl="1"/>
            <a:r>
              <a:rPr lang="cs-CZ" dirty="0"/>
              <a:t>Jednoduchá instalace</a:t>
            </a:r>
          </a:p>
          <a:p>
            <a:r>
              <a:rPr lang="cs-CZ" dirty="0"/>
              <a:t>Nahrát tento software a plány projektoru na platformu </a:t>
            </a:r>
            <a:r>
              <a:rPr lang="cs-CZ" dirty="0">
                <a:hlinkClick r:id="rId3"/>
              </a:rPr>
              <a:t>github.com</a:t>
            </a:r>
            <a:endParaRPr lang="cs-CZ" dirty="0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F3B8CD76-0C13-4A26-B605-1D939F6A47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 dirty="0"/>
              <a:t>Středoškolská odborná činnost 2024</a:t>
            </a:r>
          </a:p>
        </p:txBody>
      </p:sp>
      <p:sp>
        <p:nvSpPr>
          <p:cNvPr id="6" name="Nadpis 1">
            <a:extLst>
              <a:ext uri="{FF2B5EF4-FFF2-40B4-BE49-F238E27FC236}">
                <a16:creationId xmlns:a16="http://schemas.microsoft.com/office/drawing/2014/main" id="{7C7B552F-AF21-4904-8FB7-96212C8D948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748376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cs-CZ" dirty="0"/>
              <a:t>Cíle</a:t>
            </a:r>
          </a:p>
        </p:txBody>
      </p:sp>
      <p:pic>
        <p:nvPicPr>
          <p:cNvPr id="12" name="Obrázek 11">
            <a:extLst>
              <a:ext uri="{FF2B5EF4-FFF2-40B4-BE49-F238E27FC236}">
                <a16:creationId xmlns:a16="http://schemas.microsoft.com/office/drawing/2014/main" id="{40755AF9-8919-4553-9819-5E3073E18D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9494" y="4535042"/>
            <a:ext cx="3862145" cy="1583479"/>
          </a:xfrm>
          <a:prstGeom prst="rect">
            <a:avLst/>
          </a:prstGeom>
        </p:spPr>
      </p:pic>
      <p:sp>
        <p:nvSpPr>
          <p:cNvPr id="13" name="TextovéPole 12">
            <a:extLst>
              <a:ext uri="{FF2B5EF4-FFF2-40B4-BE49-F238E27FC236}">
                <a16:creationId xmlns:a16="http://schemas.microsoft.com/office/drawing/2014/main" id="{800DFC4E-4190-41B9-B827-AA440D7F640A}"/>
              </a:ext>
            </a:extLst>
          </p:cNvPr>
          <p:cNvSpPr txBox="1"/>
          <p:nvPr/>
        </p:nvSpPr>
        <p:spPr>
          <a:xfrm>
            <a:off x="9638158" y="6134416"/>
            <a:ext cx="138614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1300" dirty="0"/>
              <a:t>Zdroj: </a:t>
            </a:r>
            <a:r>
              <a:rPr lang="cs-CZ" sz="1300" dirty="0">
                <a:hlinkClick r:id="rId5"/>
              </a:rPr>
              <a:t>github.com</a:t>
            </a:r>
            <a:endParaRPr lang="cs-CZ" sz="1300" dirty="0"/>
          </a:p>
        </p:txBody>
      </p:sp>
      <p:sp>
        <p:nvSpPr>
          <p:cNvPr id="14" name="TextovéPole 13">
            <a:extLst>
              <a:ext uri="{FF2B5EF4-FFF2-40B4-BE49-F238E27FC236}">
                <a16:creationId xmlns:a16="http://schemas.microsoft.com/office/drawing/2014/main" id="{7F2514D5-6169-43F7-A266-E60A52787AF0}"/>
              </a:ext>
            </a:extLst>
          </p:cNvPr>
          <p:cNvSpPr txBox="1"/>
          <p:nvPr/>
        </p:nvSpPr>
        <p:spPr>
          <a:xfrm>
            <a:off x="245579" y="180459"/>
            <a:ext cx="1185242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cs-CZ" sz="1800" dirty="0"/>
              <a:t>Úvod 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5256227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7FE2782-58C1-4545-B398-80150AD85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483764" cy="1325563"/>
          </a:xfrm>
        </p:spPr>
        <p:txBody>
          <a:bodyPr/>
          <a:lstStyle/>
          <a:p>
            <a:r>
              <a:rPr lang="cs-CZ" dirty="0"/>
              <a:t>Princip laserové projekce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93CA7D9D-6383-4F3D-BA14-7826B85E82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676775" cy="1325563"/>
          </a:xfrm>
        </p:spPr>
        <p:txBody>
          <a:bodyPr>
            <a:normAutofit/>
          </a:bodyPr>
          <a:lstStyle/>
          <a:p>
            <a:r>
              <a:rPr lang="cs-CZ" i="1" dirty="0" err="1"/>
              <a:t>Persistance</a:t>
            </a:r>
            <a:r>
              <a:rPr lang="cs-CZ" i="1" dirty="0"/>
              <a:t> </a:t>
            </a:r>
            <a:r>
              <a:rPr lang="cs-CZ" i="1" dirty="0" err="1"/>
              <a:t>of</a:t>
            </a:r>
            <a:r>
              <a:rPr lang="cs-CZ" i="1" dirty="0"/>
              <a:t> vision</a:t>
            </a:r>
          </a:p>
          <a:p>
            <a:pPr lvl="1"/>
            <a:r>
              <a:rPr lang="cs-CZ" dirty="0"/>
              <a:t>Pohyb rychlejší, než lidské oko</a:t>
            </a:r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D76040FC-4D2D-4C72-A2EA-0B14860AD0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 dirty="0"/>
              <a:t>Středoškolská odborná činnost 2024</a:t>
            </a:r>
          </a:p>
        </p:txBody>
      </p:sp>
      <p:sp>
        <p:nvSpPr>
          <p:cNvPr id="10" name="TextovéPole 9">
            <a:extLst>
              <a:ext uri="{FF2B5EF4-FFF2-40B4-BE49-F238E27FC236}">
                <a16:creationId xmlns:a16="http://schemas.microsoft.com/office/drawing/2014/main" id="{2D9C047F-5D4C-4D19-89D9-3A512CDB200D}"/>
              </a:ext>
            </a:extLst>
          </p:cNvPr>
          <p:cNvSpPr txBox="1"/>
          <p:nvPr/>
        </p:nvSpPr>
        <p:spPr>
          <a:xfrm>
            <a:off x="9946133" y="6464194"/>
            <a:ext cx="2092971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s-CZ" sz="1300" dirty="0"/>
              <a:t>Zdroj: </a:t>
            </a:r>
            <a:r>
              <a:rPr lang="cs-CZ" sz="1300" dirty="0">
                <a:hlinkClick r:id="rId3"/>
              </a:rPr>
              <a:t>istockphoto.com</a:t>
            </a:r>
            <a:endParaRPr lang="cs-CZ" sz="1300" dirty="0"/>
          </a:p>
        </p:txBody>
      </p:sp>
      <p:pic>
        <p:nvPicPr>
          <p:cNvPr id="2050" name="Picture 2" descr="6,300+ Sparkler Circle Stock Photos, Pictures &amp; Royalty-Free Images -  iStock | Lights circle, Fireworks, Zero">
            <a:extLst>
              <a:ext uri="{FF2B5EF4-FFF2-40B4-BE49-F238E27FC236}">
                <a16:creationId xmlns:a16="http://schemas.microsoft.com/office/drawing/2014/main" id="{44AE60C8-0C76-4AA5-95A0-B68F8194D8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1351" y="1392974"/>
            <a:ext cx="4761226" cy="4761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Obrázek 12">
            <a:extLst>
              <a:ext uri="{FF2B5EF4-FFF2-40B4-BE49-F238E27FC236}">
                <a16:creationId xmlns:a16="http://schemas.microsoft.com/office/drawing/2014/main" id="{C1F70227-B9F1-4DD9-9D3F-ADA6382BBC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3151188"/>
            <a:ext cx="3714750" cy="2667000"/>
          </a:xfrm>
          <a:prstGeom prst="rect">
            <a:avLst/>
          </a:prstGeom>
        </p:spPr>
      </p:pic>
      <p:sp>
        <p:nvSpPr>
          <p:cNvPr id="16" name="TextovéPole 15">
            <a:extLst>
              <a:ext uri="{FF2B5EF4-FFF2-40B4-BE49-F238E27FC236}">
                <a16:creationId xmlns:a16="http://schemas.microsoft.com/office/drawing/2014/main" id="{DA52517D-7B7B-497E-9161-D2202BB730F4}"/>
              </a:ext>
            </a:extLst>
          </p:cNvPr>
          <p:cNvSpPr txBox="1"/>
          <p:nvPr/>
        </p:nvSpPr>
        <p:spPr>
          <a:xfrm>
            <a:off x="838200" y="5818188"/>
            <a:ext cx="2466197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s-CZ" sz="1300" dirty="0"/>
              <a:t>Zdroj: </a:t>
            </a:r>
            <a:r>
              <a:rPr lang="cs-CZ" sz="1300" dirty="0">
                <a:hlinkClick r:id="rId6"/>
              </a:rPr>
              <a:t>shutterstock.com</a:t>
            </a:r>
            <a:endParaRPr lang="cs-CZ" sz="1300" dirty="0"/>
          </a:p>
        </p:txBody>
      </p:sp>
      <p:sp>
        <p:nvSpPr>
          <p:cNvPr id="9" name="TextovéPole 8">
            <a:extLst>
              <a:ext uri="{FF2B5EF4-FFF2-40B4-BE49-F238E27FC236}">
                <a16:creationId xmlns:a16="http://schemas.microsoft.com/office/drawing/2014/main" id="{25A78C0F-4EC5-483C-891A-3C17244388D4}"/>
              </a:ext>
            </a:extLst>
          </p:cNvPr>
          <p:cNvSpPr txBox="1"/>
          <p:nvPr/>
        </p:nvSpPr>
        <p:spPr>
          <a:xfrm>
            <a:off x="245579" y="180459"/>
            <a:ext cx="1185242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cs-CZ" sz="1800" dirty="0"/>
              <a:t>Úvod 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1033435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818326A-9B4F-4F9C-92B6-883CAB4C19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081" y="365125"/>
            <a:ext cx="3210243" cy="1325563"/>
          </a:xfrm>
        </p:spPr>
        <p:txBody>
          <a:bodyPr/>
          <a:lstStyle/>
          <a:p>
            <a:r>
              <a:rPr lang="cs-CZ" dirty="0"/>
              <a:t>Promítání</a:t>
            </a:r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496604A3-D73B-4074-BAF9-4AB131857F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2024</a:t>
            </a:r>
          </a:p>
        </p:txBody>
      </p:sp>
      <p:pic>
        <p:nvPicPr>
          <p:cNvPr id="12" name="Obrázek 11">
            <a:extLst>
              <a:ext uri="{FF2B5EF4-FFF2-40B4-BE49-F238E27FC236}">
                <a16:creationId xmlns:a16="http://schemas.microsoft.com/office/drawing/2014/main" id="{0CDF9EB0-A114-49F8-958C-86ABEC876B1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707" b="23735"/>
          <a:stretch/>
        </p:blipFill>
        <p:spPr>
          <a:xfrm rot="10800000" flipH="1" flipV="1">
            <a:off x="1106165" y="1567299"/>
            <a:ext cx="3173507" cy="1917370"/>
          </a:xfrm>
          <a:prstGeom prst="rect">
            <a:avLst/>
          </a:prstGeom>
        </p:spPr>
      </p:pic>
      <p:sp>
        <p:nvSpPr>
          <p:cNvPr id="14" name="TextovéPole 13">
            <a:extLst>
              <a:ext uri="{FF2B5EF4-FFF2-40B4-BE49-F238E27FC236}">
                <a16:creationId xmlns:a16="http://schemas.microsoft.com/office/drawing/2014/main" id="{28052A92-ECE5-43CC-B7CD-93A49F931FA6}"/>
              </a:ext>
            </a:extLst>
          </p:cNvPr>
          <p:cNvSpPr txBox="1"/>
          <p:nvPr/>
        </p:nvSpPr>
        <p:spPr>
          <a:xfrm>
            <a:off x="183869" y="3500337"/>
            <a:ext cx="2714625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s-CZ" sz="1300" dirty="0"/>
              <a:t>Zdroj: </a:t>
            </a:r>
            <a:r>
              <a:rPr lang="cs-CZ" sz="1300" dirty="0">
                <a:hlinkClick r:id="rId4"/>
              </a:rPr>
              <a:t>aliexpress.com</a:t>
            </a:r>
            <a:endParaRPr lang="cs-CZ" sz="1300" dirty="0"/>
          </a:p>
        </p:txBody>
      </p:sp>
      <p:sp>
        <p:nvSpPr>
          <p:cNvPr id="10" name="TextovéPole 9">
            <a:extLst>
              <a:ext uri="{FF2B5EF4-FFF2-40B4-BE49-F238E27FC236}">
                <a16:creationId xmlns:a16="http://schemas.microsoft.com/office/drawing/2014/main" id="{E7A129A9-D959-4A53-91B1-61475C7E36B4}"/>
              </a:ext>
            </a:extLst>
          </p:cNvPr>
          <p:cNvSpPr txBox="1"/>
          <p:nvPr/>
        </p:nvSpPr>
        <p:spPr>
          <a:xfrm>
            <a:off x="245579" y="180459"/>
            <a:ext cx="1185242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cs-CZ" sz="1800" dirty="0"/>
              <a:t>Hardware </a:t>
            </a:r>
            <a:endParaRPr lang="cs-CZ" dirty="0"/>
          </a:p>
        </p:txBody>
      </p:sp>
      <p:pic>
        <p:nvPicPr>
          <p:cNvPr id="11" name="Obrázek 10">
            <a:extLst>
              <a:ext uri="{FF2B5EF4-FFF2-40B4-BE49-F238E27FC236}">
                <a16:creationId xmlns:a16="http://schemas.microsoft.com/office/drawing/2014/main" id="{375A350A-5289-47CB-9598-AE38E6DC06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8064" y="615843"/>
            <a:ext cx="3448006" cy="5422444"/>
          </a:xfrm>
          <a:prstGeom prst="rect">
            <a:avLst/>
          </a:prstGeom>
        </p:spPr>
      </p:pic>
      <p:sp>
        <p:nvSpPr>
          <p:cNvPr id="13" name="TextovéPole 12">
            <a:extLst>
              <a:ext uri="{FF2B5EF4-FFF2-40B4-BE49-F238E27FC236}">
                <a16:creationId xmlns:a16="http://schemas.microsoft.com/office/drawing/2014/main" id="{23856429-09F3-45E2-BDA0-5FABF3A28BD0}"/>
              </a:ext>
            </a:extLst>
          </p:cNvPr>
          <p:cNvSpPr txBox="1"/>
          <p:nvPr/>
        </p:nvSpPr>
        <p:spPr>
          <a:xfrm>
            <a:off x="9328766" y="5802224"/>
            <a:ext cx="1634095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s-CZ" sz="1300" dirty="0"/>
              <a:t>Zdroj: </a:t>
            </a:r>
            <a:r>
              <a:rPr lang="cs-CZ" sz="1300" dirty="0">
                <a:hlinkClick r:id="rId6"/>
              </a:rPr>
              <a:t>coherent.com</a:t>
            </a:r>
            <a:endParaRPr lang="cs-CZ" sz="1300" dirty="0"/>
          </a:p>
        </p:txBody>
      </p:sp>
      <p:pic>
        <p:nvPicPr>
          <p:cNvPr id="16" name="Obrázek 15">
            <a:extLst>
              <a:ext uri="{FF2B5EF4-FFF2-40B4-BE49-F238E27FC236}">
                <a16:creationId xmlns:a16="http://schemas.microsoft.com/office/drawing/2014/main" id="{EECC09A6-0393-4385-8312-FDFD6A19F71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989" y="3792725"/>
            <a:ext cx="3691058" cy="2848803"/>
          </a:xfrm>
          <a:prstGeom prst="rect">
            <a:avLst/>
          </a:prstGeom>
        </p:spPr>
      </p:pic>
      <p:sp>
        <p:nvSpPr>
          <p:cNvPr id="17" name="TextovéPole 16">
            <a:extLst>
              <a:ext uri="{FF2B5EF4-FFF2-40B4-BE49-F238E27FC236}">
                <a16:creationId xmlns:a16="http://schemas.microsoft.com/office/drawing/2014/main" id="{C5C14D6E-C3DD-4006-B07C-3D01B38FA554}"/>
              </a:ext>
            </a:extLst>
          </p:cNvPr>
          <p:cNvSpPr txBox="1"/>
          <p:nvPr/>
        </p:nvSpPr>
        <p:spPr>
          <a:xfrm>
            <a:off x="425433" y="6552359"/>
            <a:ext cx="1361463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1300" dirty="0"/>
              <a:t>Zdroj: </a:t>
            </a:r>
            <a:r>
              <a:rPr lang="cs-CZ" sz="1300" dirty="0">
                <a:hlinkClick r:id="rId8"/>
              </a:rPr>
              <a:t>amazon.de</a:t>
            </a:r>
            <a:endParaRPr lang="cs-CZ" sz="1300" dirty="0"/>
          </a:p>
        </p:txBody>
      </p:sp>
    </p:spTree>
    <p:extLst>
      <p:ext uri="{BB962C8B-B14F-4D97-AF65-F5344CB8AC3E}">
        <p14:creationId xmlns:p14="http://schemas.microsoft.com/office/powerpoint/2010/main" val="1798265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C2F8172-EECC-4454-84C7-1D1E8209E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Řídící jednotka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88A170AC-F941-4AE0-B61B-3ADF65211E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25278" cy="4351338"/>
          </a:xfrm>
        </p:spPr>
        <p:txBody>
          <a:bodyPr/>
          <a:lstStyle/>
          <a:p>
            <a:r>
              <a:rPr lang="cs-CZ" dirty="0"/>
              <a:t>Jednodeskový počítač </a:t>
            </a:r>
            <a:r>
              <a:rPr lang="cs-CZ" dirty="0" err="1"/>
              <a:t>Raspberry</a:t>
            </a:r>
            <a:r>
              <a:rPr lang="cs-CZ" dirty="0"/>
              <a:t> </a:t>
            </a:r>
            <a:r>
              <a:rPr lang="cs-CZ" dirty="0" err="1"/>
              <a:t>Pi</a:t>
            </a:r>
            <a:endParaRPr lang="cs-CZ" dirty="0"/>
          </a:p>
          <a:p>
            <a:pPr lvl="1"/>
            <a:r>
              <a:rPr lang="cs-CZ" dirty="0"/>
              <a:t>27 GPIO pinů</a:t>
            </a:r>
          </a:p>
          <a:p>
            <a:pPr lvl="1"/>
            <a:r>
              <a:rPr lang="cs-CZ" dirty="0" err="1"/>
              <a:t>WiFi</a:t>
            </a:r>
            <a:r>
              <a:rPr lang="cs-CZ" dirty="0"/>
              <a:t>, ethernet</a:t>
            </a:r>
          </a:p>
          <a:p>
            <a:pPr lvl="1"/>
            <a:r>
              <a:rPr lang="cs-CZ" dirty="0"/>
              <a:t>OS Linux →</a:t>
            </a:r>
            <a:r>
              <a:rPr lang="cs-CZ" dirty="0">
                <a:latin typeface="Abadi Extra Light" panose="020B0604020202020204" pitchFamily="34" charset="0"/>
              </a:rPr>
              <a:t> </a:t>
            </a:r>
            <a:r>
              <a:rPr lang="cs-CZ" dirty="0"/>
              <a:t>monitor a klávesnice</a:t>
            </a:r>
          </a:p>
          <a:p>
            <a:endParaRPr lang="cs-CZ" dirty="0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B7F321DE-E58E-4D54-9625-1AB03DA608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2024</a:t>
            </a:r>
          </a:p>
        </p:txBody>
      </p:sp>
      <p:pic>
        <p:nvPicPr>
          <p:cNvPr id="9" name="Obrázek 8">
            <a:extLst>
              <a:ext uri="{FF2B5EF4-FFF2-40B4-BE49-F238E27FC236}">
                <a16:creationId xmlns:a16="http://schemas.microsoft.com/office/drawing/2014/main" id="{9F2D3443-4521-465D-9AB9-9888675E88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0546" y="1978738"/>
            <a:ext cx="3657917" cy="2408129"/>
          </a:xfrm>
          <a:prstGeom prst="rect">
            <a:avLst/>
          </a:prstGeom>
        </p:spPr>
      </p:pic>
      <p:sp>
        <p:nvSpPr>
          <p:cNvPr id="13" name="TextovéPole 12">
            <a:extLst>
              <a:ext uri="{FF2B5EF4-FFF2-40B4-BE49-F238E27FC236}">
                <a16:creationId xmlns:a16="http://schemas.microsoft.com/office/drawing/2014/main" id="{C79AEC08-F244-416D-833A-9CD5B2125029}"/>
              </a:ext>
            </a:extLst>
          </p:cNvPr>
          <p:cNvSpPr txBox="1"/>
          <p:nvPr/>
        </p:nvSpPr>
        <p:spPr>
          <a:xfrm>
            <a:off x="6542248" y="4297831"/>
            <a:ext cx="1401025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s-CZ" sz="1300" dirty="0"/>
              <a:t>Zdroj: </a:t>
            </a:r>
            <a:r>
              <a:rPr lang="cs-CZ" sz="1300" dirty="0">
                <a:hlinkClick r:id="rId3"/>
              </a:rPr>
              <a:t>magpi.com</a:t>
            </a:r>
            <a:endParaRPr lang="cs-CZ" sz="1300" dirty="0"/>
          </a:p>
        </p:txBody>
      </p:sp>
      <p:pic>
        <p:nvPicPr>
          <p:cNvPr id="16" name="Obrázek 15">
            <a:extLst>
              <a:ext uri="{FF2B5EF4-FFF2-40B4-BE49-F238E27FC236}">
                <a16:creationId xmlns:a16="http://schemas.microsoft.com/office/drawing/2014/main" id="{AF93B160-E259-4D2B-9B7D-F568A48785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4508" y="5473193"/>
            <a:ext cx="1261729" cy="1261729"/>
          </a:xfrm>
          <a:prstGeom prst="rect">
            <a:avLst/>
          </a:prstGeom>
        </p:spPr>
      </p:pic>
      <p:pic>
        <p:nvPicPr>
          <p:cNvPr id="18" name="Obrázek 17">
            <a:extLst>
              <a:ext uri="{FF2B5EF4-FFF2-40B4-BE49-F238E27FC236}">
                <a16:creationId xmlns:a16="http://schemas.microsoft.com/office/drawing/2014/main" id="{301CB260-1FD8-4BC3-968F-41E1439F12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8853" y="648764"/>
            <a:ext cx="2962502" cy="1039344"/>
          </a:xfrm>
          <a:prstGeom prst="rect">
            <a:avLst/>
          </a:prstGeom>
        </p:spPr>
      </p:pic>
      <p:sp>
        <p:nvSpPr>
          <p:cNvPr id="21" name="TextovéPole 20">
            <a:extLst>
              <a:ext uri="{FF2B5EF4-FFF2-40B4-BE49-F238E27FC236}">
                <a16:creationId xmlns:a16="http://schemas.microsoft.com/office/drawing/2014/main" id="{87C1E6A4-D836-4086-8DAB-C0BD1126B622}"/>
              </a:ext>
            </a:extLst>
          </p:cNvPr>
          <p:cNvSpPr txBox="1"/>
          <p:nvPr/>
        </p:nvSpPr>
        <p:spPr>
          <a:xfrm>
            <a:off x="7702112" y="6549065"/>
            <a:ext cx="1555983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s-CZ" sz="1300" dirty="0"/>
              <a:t>Zdroj: </a:t>
            </a:r>
            <a:r>
              <a:rPr lang="cs-CZ" sz="1300" dirty="0">
                <a:hlinkClick r:id="rId6"/>
              </a:rPr>
              <a:t>flaticon.com</a:t>
            </a:r>
            <a:endParaRPr lang="cs-CZ" sz="1300" dirty="0"/>
          </a:p>
        </p:txBody>
      </p:sp>
      <p:sp>
        <p:nvSpPr>
          <p:cNvPr id="23" name="TextovéPole 22">
            <a:extLst>
              <a:ext uri="{FF2B5EF4-FFF2-40B4-BE49-F238E27FC236}">
                <a16:creationId xmlns:a16="http://schemas.microsoft.com/office/drawing/2014/main" id="{202A7E3F-F3CE-4175-A2C6-C8C1028E633C}"/>
              </a:ext>
            </a:extLst>
          </p:cNvPr>
          <p:cNvSpPr txBox="1"/>
          <p:nvPr/>
        </p:nvSpPr>
        <p:spPr>
          <a:xfrm>
            <a:off x="7001852" y="456137"/>
            <a:ext cx="1802471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s-CZ" sz="1300" dirty="0"/>
              <a:t>Zdroj: </a:t>
            </a:r>
            <a:r>
              <a:rPr lang="cs-CZ" sz="1300" dirty="0">
                <a:hlinkClick r:id="rId7"/>
              </a:rPr>
              <a:t>raspberrypi.com</a:t>
            </a:r>
            <a:endParaRPr lang="cs-CZ" sz="1300" dirty="0"/>
          </a:p>
        </p:txBody>
      </p:sp>
      <p:sp>
        <p:nvSpPr>
          <p:cNvPr id="28" name="Obdélník 27">
            <a:extLst>
              <a:ext uri="{FF2B5EF4-FFF2-40B4-BE49-F238E27FC236}">
                <a16:creationId xmlns:a16="http://schemas.microsoft.com/office/drawing/2014/main" id="{1A0BFCF1-AD6B-44E3-B027-C288DC379E35}"/>
              </a:ext>
            </a:extLst>
          </p:cNvPr>
          <p:cNvSpPr/>
          <p:nvPr/>
        </p:nvSpPr>
        <p:spPr>
          <a:xfrm>
            <a:off x="8201160" y="3789000"/>
            <a:ext cx="721860" cy="597867"/>
          </a:xfrm>
          <a:prstGeom prst="rect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cs-CZ">
              <a:solidFill>
                <a:srgbClr val="000000"/>
              </a:solidFill>
            </a:endParaRPr>
          </a:p>
        </p:txBody>
      </p:sp>
      <p:pic>
        <p:nvPicPr>
          <p:cNvPr id="43" name="Obrázek 42">
            <a:extLst>
              <a:ext uri="{FF2B5EF4-FFF2-40B4-BE49-F238E27FC236}">
                <a16:creationId xmlns:a16="http://schemas.microsoft.com/office/drawing/2014/main" id="{67FB1850-A72D-49D3-9F26-834C4EAC8C3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H="1">
            <a:off x="8119174" y="4390022"/>
            <a:ext cx="721860" cy="1114687"/>
          </a:xfrm>
          <a:prstGeom prst="rect">
            <a:avLst/>
          </a:prstGeom>
        </p:spPr>
      </p:pic>
      <p:pic>
        <p:nvPicPr>
          <p:cNvPr id="45" name="Obrázek 44">
            <a:extLst>
              <a:ext uri="{FF2B5EF4-FFF2-40B4-BE49-F238E27FC236}">
                <a16:creationId xmlns:a16="http://schemas.microsoft.com/office/drawing/2014/main" id="{68BDDEC7-0688-4DB1-95E3-3CFC96D57D7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0390" y="4819574"/>
            <a:ext cx="2314915" cy="2314915"/>
          </a:xfrm>
          <a:prstGeom prst="rect">
            <a:avLst/>
          </a:prstGeom>
        </p:spPr>
      </p:pic>
      <p:sp>
        <p:nvSpPr>
          <p:cNvPr id="47" name="Obdélník 46">
            <a:extLst>
              <a:ext uri="{FF2B5EF4-FFF2-40B4-BE49-F238E27FC236}">
                <a16:creationId xmlns:a16="http://schemas.microsoft.com/office/drawing/2014/main" id="{1B491C6D-AE63-414D-8604-C09433BC569F}"/>
              </a:ext>
            </a:extLst>
          </p:cNvPr>
          <p:cNvSpPr/>
          <p:nvPr/>
        </p:nvSpPr>
        <p:spPr>
          <a:xfrm>
            <a:off x="7479299" y="1934917"/>
            <a:ext cx="2207625" cy="351591"/>
          </a:xfrm>
          <a:prstGeom prst="rect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cs-CZ">
              <a:solidFill>
                <a:srgbClr val="000000"/>
              </a:solidFill>
            </a:endParaRPr>
          </a:p>
        </p:txBody>
      </p:sp>
      <p:pic>
        <p:nvPicPr>
          <p:cNvPr id="48" name="Obrázek 47">
            <a:extLst>
              <a:ext uri="{FF2B5EF4-FFF2-40B4-BE49-F238E27FC236}">
                <a16:creationId xmlns:a16="http://schemas.microsoft.com/office/drawing/2014/main" id="{0207A77D-254C-4674-8A13-805D36BDAE0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930795" y="2620204"/>
            <a:ext cx="904667" cy="2427312"/>
          </a:xfrm>
          <a:prstGeom prst="rect">
            <a:avLst/>
          </a:prstGeom>
        </p:spPr>
      </p:pic>
      <p:sp>
        <p:nvSpPr>
          <p:cNvPr id="50" name="Obdélník 49">
            <a:extLst>
              <a:ext uri="{FF2B5EF4-FFF2-40B4-BE49-F238E27FC236}">
                <a16:creationId xmlns:a16="http://schemas.microsoft.com/office/drawing/2014/main" id="{A1771A79-AF93-45BE-B728-C91A0735F553}"/>
              </a:ext>
            </a:extLst>
          </p:cNvPr>
          <p:cNvSpPr/>
          <p:nvPr/>
        </p:nvSpPr>
        <p:spPr>
          <a:xfrm>
            <a:off x="10051256" y="1967839"/>
            <a:ext cx="879539" cy="1461161"/>
          </a:xfrm>
          <a:prstGeom prst="rect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cs-CZ">
              <a:solidFill>
                <a:srgbClr val="000000"/>
              </a:solidFill>
            </a:endParaRPr>
          </a:p>
        </p:txBody>
      </p:sp>
      <p:sp>
        <p:nvSpPr>
          <p:cNvPr id="19" name="TextovéPole 18">
            <a:extLst>
              <a:ext uri="{FF2B5EF4-FFF2-40B4-BE49-F238E27FC236}">
                <a16:creationId xmlns:a16="http://schemas.microsoft.com/office/drawing/2014/main" id="{022C1FBD-27A4-4919-A7F9-EB09F362589D}"/>
              </a:ext>
            </a:extLst>
          </p:cNvPr>
          <p:cNvSpPr txBox="1"/>
          <p:nvPr/>
        </p:nvSpPr>
        <p:spPr>
          <a:xfrm>
            <a:off x="10297451" y="6408355"/>
            <a:ext cx="1555983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s-CZ" sz="1300" dirty="0"/>
              <a:t>Zdroj: </a:t>
            </a:r>
            <a:r>
              <a:rPr lang="cs-CZ" sz="1300" dirty="0">
                <a:hlinkClick r:id="rId11"/>
              </a:rPr>
              <a:t>flaticon.com</a:t>
            </a:r>
            <a:endParaRPr lang="cs-CZ" sz="1300" dirty="0"/>
          </a:p>
        </p:txBody>
      </p:sp>
      <p:sp>
        <p:nvSpPr>
          <p:cNvPr id="20" name="TextovéPole 19">
            <a:extLst>
              <a:ext uri="{FF2B5EF4-FFF2-40B4-BE49-F238E27FC236}">
                <a16:creationId xmlns:a16="http://schemas.microsoft.com/office/drawing/2014/main" id="{DCFCC608-E3A3-4191-B605-192805EF52E9}"/>
              </a:ext>
            </a:extLst>
          </p:cNvPr>
          <p:cNvSpPr txBox="1"/>
          <p:nvPr/>
        </p:nvSpPr>
        <p:spPr>
          <a:xfrm>
            <a:off x="245579" y="180459"/>
            <a:ext cx="1185242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cs-CZ" sz="1800" dirty="0"/>
              <a:t>Hardware 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376893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Objekt 10">
            <a:extLst>
              <a:ext uri="{FF2B5EF4-FFF2-40B4-BE49-F238E27FC236}">
                <a16:creationId xmlns:a16="http://schemas.microsoft.com/office/drawing/2014/main" id="{61C0774A-538D-4148-90D8-95DB6D2186D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23471635"/>
              </p:ext>
            </p:extLst>
          </p:nvPr>
        </p:nvGraphicFramePr>
        <p:xfrm>
          <a:off x="0" y="-403697"/>
          <a:ext cx="12751904" cy="95515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16253640" imgH="12190320" progId="">
                  <p:embed/>
                </p:oleObj>
              </mc:Choice>
              <mc:Fallback>
                <p:oleObj r:id="rId2" imgW="16253640" imgH="1219032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0" y="-403697"/>
                        <a:ext cx="12751904" cy="955154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Nadpis 1">
            <a:extLst>
              <a:ext uri="{FF2B5EF4-FFF2-40B4-BE49-F238E27FC236}">
                <a16:creationId xmlns:a16="http://schemas.microsoft.com/office/drawing/2014/main" id="{6150FC1F-4AE4-4DB6-BA3E-FCD8341CA942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cs-CZ" dirty="0"/>
              <a:t>LCD a enkodér</a:t>
            </a:r>
          </a:p>
        </p:txBody>
      </p:sp>
      <p:sp>
        <p:nvSpPr>
          <p:cNvPr id="6" name="TextovéPole 5">
            <a:extLst>
              <a:ext uri="{FF2B5EF4-FFF2-40B4-BE49-F238E27FC236}">
                <a16:creationId xmlns:a16="http://schemas.microsoft.com/office/drawing/2014/main" id="{94CD4BAA-2857-4C7F-9ED5-0D033C28E14C}"/>
              </a:ext>
            </a:extLst>
          </p:cNvPr>
          <p:cNvSpPr txBox="1"/>
          <p:nvPr/>
        </p:nvSpPr>
        <p:spPr>
          <a:xfrm>
            <a:off x="245579" y="180459"/>
            <a:ext cx="1185242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cs-CZ" sz="1800" dirty="0"/>
              <a:t>Hardware </a:t>
            </a:r>
            <a:endParaRPr lang="cs-CZ" dirty="0"/>
          </a:p>
        </p:txBody>
      </p:sp>
      <p:sp>
        <p:nvSpPr>
          <p:cNvPr id="13" name="Zástupný symbol pro zápatí 3">
            <a:extLst>
              <a:ext uri="{FF2B5EF4-FFF2-40B4-BE49-F238E27FC236}">
                <a16:creationId xmlns:a16="http://schemas.microsoft.com/office/drawing/2014/main" id="{FA0306BE-AF2A-4896-9C3C-EA3F6F426A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61917" y="6369797"/>
            <a:ext cx="3173506" cy="365125"/>
          </a:xfrm>
          <a:solidFill>
            <a:schemeClr val="bg1"/>
          </a:solidFill>
          <a:ln>
            <a:noFill/>
          </a:ln>
          <a:effectLst>
            <a:softEdge rad="63500"/>
          </a:effectLst>
        </p:spPr>
        <p:txBody>
          <a:bodyPr/>
          <a:lstStyle/>
          <a:p>
            <a:r>
              <a:rPr lang="cs-CZ" dirty="0"/>
              <a:t>Středoškolská odborná činnost 2024</a:t>
            </a:r>
          </a:p>
        </p:txBody>
      </p:sp>
    </p:spTree>
    <p:extLst>
      <p:ext uri="{BB962C8B-B14F-4D97-AF65-F5344CB8AC3E}">
        <p14:creationId xmlns:p14="http://schemas.microsoft.com/office/powerpoint/2010/main" val="10062716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6DF102C-082F-4CCA-BB92-DB987A7B9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DPS – HAT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07F31828-DEB2-4872-A8D4-B0D7E8DCD9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206535" cy="4351338"/>
          </a:xfrm>
        </p:spPr>
        <p:txBody>
          <a:bodyPr/>
          <a:lstStyle/>
          <a:p>
            <a:r>
              <a:rPr lang="cs-CZ" dirty="0"/>
              <a:t>Konektory</a:t>
            </a:r>
          </a:p>
          <a:p>
            <a:r>
              <a:rPr lang="cs-CZ" dirty="0"/>
              <a:t>Obvody:</a:t>
            </a:r>
          </a:p>
          <a:p>
            <a:pPr lvl="1"/>
            <a:r>
              <a:rPr lang="cs-CZ" dirty="0"/>
              <a:t>Generátor signálu pro galvanometry</a:t>
            </a:r>
          </a:p>
          <a:p>
            <a:pPr lvl="1"/>
            <a:r>
              <a:rPr lang="cs-CZ" dirty="0"/>
              <a:t>Zdroj -15V</a:t>
            </a:r>
          </a:p>
          <a:p>
            <a:pPr lvl="1"/>
            <a:r>
              <a:rPr lang="cs-CZ" dirty="0"/>
              <a:t>Správa baterie</a:t>
            </a:r>
          </a:p>
          <a:p>
            <a:endParaRPr lang="cs-CZ" dirty="0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5BF6EABD-32C1-423B-ABCF-58BFD62EE9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2024</a:t>
            </a:r>
          </a:p>
        </p:txBody>
      </p:sp>
      <p:pic>
        <p:nvPicPr>
          <p:cNvPr id="16" name="Obrázek 15">
            <a:extLst>
              <a:ext uri="{FF2B5EF4-FFF2-40B4-BE49-F238E27FC236}">
                <a16:creationId xmlns:a16="http://schemas.microsoft.com/office/drawing/2014/main" id="{9180683A-A0C3-4A04-A256-B5B2EC2E72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9463" y="3095795"/>
            <a:ext cx="3453234" cy="3274002"/>
          </a:xfrm>
          <a:prstGeom prst="rect">
            <a:avLst/>
          </a:prstGeom>
          <a:noFill/>
        </p:spPr>
      </p:pic>
      <p:pic>
        <p:nvPicPr>
          <p:cNvPr id="20" name="Obrázek 19">
            <a:extLst>
              <a:ext uri="{FF2B5EF4-FFF2-40B4-BE49-F238E27FC236}">
                <a16:creationId xmlns:a16="http://schemas.microsoft.com/office/drawing/2014/main" id="{F53519D4-23E7-4529-821A-F48BAE2A6B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8653478" y="3095795"/>
            <a:ext cx="3434923" cy="3274002"/>
          </a:xfrm>
          <a:prstGeom prst="rect">
            <a:avLst/>
          </a:prstGeom>
        </p:spPr>
      </p:pic>
      <p:sp>
        <p:nvSpPr>
          <p:cNvPr id="22" name="TextovéPole 21">
            <a:extLst>
              <a:ext uri="{FF2B5EF4-FFF2-40B4-BE49-F238E27FC236}">
                <a16:creationId xmlns:a16="http://schemas.microsoft.com/office/drawing/2014/main" id="{730536EE-6834-4EB5-B3E7-E92102C5A3C5}"/>
              </a:ext>
            </a:extLst>
          </p:cNvPr>
          <p:cNvSpPr txBox="1"/>
          <p:nvPr/>
        </p:nvSpPr>
        <p:spPr>
          <a:xfrm flipH="1">
            <a:off x="6148670" y="2630046"/>
            <a:ext cx="158675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300" dirty="0"/>
              <a:t>(zdroj: vlastní)</a:t>
            </a:r>
          </a:p>
        </p:txBody>
      </p:sp>
      <p:sp>
        <p:nvSpPr>
          <p:cNvPr id="8" name="TextovéPole 7">
            <a:extLst>
              <a:ext uri="{FF2B5EF4-FFF2-40B4-BE49-F238E27FC236}">
                <a16:creationId xmlns:a16="http://schemas.microsoft.com/office/drawing/2014/main" id="{D9E154DA-AFA8-40D5-9BB6-0F8BD50C2415}"/>
              </a:ext>
            </a:extLst>
          </p:cNvPr>
          <p:cNvSpPr txBox="1"/>
          <p:nvPr/>
        </p:nvSpPr>
        <p:spPr>
          <a:xfrm>
            <a:off x="245579" y="180459"/>
            <a:ext cx="1185242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cs-CZ" sz="1800" dirty="0"/>
              <a:t>Hardware </a:t>
            </a:r>
            <a:endParaRPr lang="cs-CZ" dirty="0"/>
          </a:p>
        </p:txBody>
      </p:sp>
      <p:pic>
        <p:nvPicPr>
          <p:cNvPr id="6" name="Obrázek 5">
            <a:extLst>
              <a:ext uri="{FF2B5EF4-FFF2-40B4-BE49-F238E27FC236}">
                <a16:creationId xmlns:a16="http://schemas.microsoft.com/office/drawing/2014/main" id="{7B9F04E9-3BED-4269-A9F1-317F08C33B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7425" y="315912"/>
            <a:ext cx="3805672" cy="268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546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imple Harmonic Motion Visualized-2">
            <a:hlinkClick r:id="" action="ppaction://media"/>
            <a:extLst>
              <a:ext uri="{FF2B5EF4-FFF2-40B4-BE49-F238E27FC236}">
                <a16:creationId xmlns:a16="http://schemas.microsoft.com/office/drawing/2014/main" id="{5DEC5602-B515-4902-87CA-84A29C04D3C3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888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090589" y="3429000"/>
            <a:ext cx="4366639" cy="2456234"/>
          </a:xfrm>
          <a:prstGeom prst="rect">
            <a:avLst/>
          </a:prstGeo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BBFB0A7A-8E46-4313-8C20-6653A70FC4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Generátor signálu pro galvanometry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EBE3588C-61BA-4A75-BB10-187C14860B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792387"/>
          </a:xfrm>
        </p:spPr>
        <p:txBody>
          <a:bodyPr>
            <a:normAutofit/>
          </a:bodyPr>
          <a:lstStyle/>
          <a:p>
            <a:r>
              <a:rPr lang="cs-CZ" dirty="0"/>
              <a:t>X Y souřadnice</a:t>
            </a:r>
          </a:p>
          <a:p>
            <a:r>
              <a:rPr lang="cs-CZ" dirty="0"/>
              <a:t>D/A převodník</a:t>
            </a:r>
          </a:p>
          <a:p>
            <a:r>
              <a:rPr lang="cs-CZ" dirty="0"/>
              <a:t>Operační zesilovače</a:t>
            </a:r>
            <a:endParaRPr lang="cs-CZ" dirty="0">
              <a:solidFill>
                <a:srgbClr val="FF0000"/>
              </a:solidFill>
            </a:endParaRPr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C87EF4AF-39C5-4B83-ADCA-8EA7547128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2024</a:t>
            </a:r>
          </a:p>
        </p:txBody>
      </p:sp>
      <p:sp>
        <p:nvSpPr>
          <p:cNvPr id="9" name="TextovéPole 8">
            <a:extLst>
              <a:ext uri="{FF2B5EF4-FFF2-40B4-BE49-F238E27FC236}">
                <a16:creationId xmlns:a16="http://schemas.microsoft.com/office/drawing/2014/main" id="{72A3E487-A9AC-4069-ACB1-0E3C61FE2B24}"/>
              </a:ext>
            </a:extLst>
          </p:cNvPr>
          <p:cNvSpPr txBox="1"/>
          <p:nvPr/>
        </p:nvSpPr>
        <p:spPr>
          <a:xfrm flipH="1">
            <a:off x="1726474" y="6058389"/>
            <a:ext cx="442219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300" dirty="0"/>
              <a:t>(zdroj: vlastní)</a:t>
            </a:r>
          </a:p>
        </p:txBody>
      </p:sp>
      <p:sp>
        <p:nvSpPr>
          <p:cNvPr id="7" name="TextovéPole 6">
            <a:extLst>
              <a:ext uri="{FF2B5EF4-FFF2-40B4-BE49-F238E27FC236}">
                <a16:creationId xmlns:a16="http://schemas.microsoft.com/office/drawing/2014/main" id="{4C341F1B-2E89-4E95-AAD6-820944D16058}"/>
              </a:ext>
            </a:extLst>
          </p:cNvPr>
          <p:cNvSpPr txBox="1"/>
          <p:nvPr/>
        </p:nvSpPr>
        <p:spPr>
          <a:xfrm>
            <a:off x="9340596" y="5832056"/>
            <a:ext cx="143020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1000" dirty="0">
                <a:hlinkClick r:id="rId6"/>
              </a:rPr>
              <a:t>YouTube / </a:t>
            </a:r>
            <a:r>
              <a:rPr lang="cs-CZ" sz="1000" dirty="0" err="1">
                <a:hlinkClick r:id="rId6"/>
              </a:rPr>
              <a:t>Ayush</a:t>
            </a:r>
            <a:r>
              <a:rPr lang="cs-CZ" sz="1000" dirty="0">
                <a:hlinkClick r:id="rId6"/>
              </a:rPr>
              <a:t> </a:t>
            </a:r>
            <a:r>
              <a:rPr lang="cs-CZ" sz="1000" dirty="0" err="1">
                <a:hlinkClick r:id="rId6"/>
              </a:rPr>
              <a:t>Bakshi</a:t>
            </a:r>
            <a:endParaRPr lang="cs-CZ" sz="1000" dirty="0"/>
          </a:p>
        </p:txBody>
      </p:sp>
      <p:sp>
        <p:nvSpPr>
          <p:cNvPr id="10" name="TextovéPole 9">
            <a:extLst>
              <a:ext uri="{FF2B5EF4-FFF2-40B4-BE49-F238E27FC236}">
                <a16:creationId xmlns:a16="http://schemas.microsoft.com/office/drawing/2014/main" id="{2648AC16-4F81-41F0-A4CC-0DAA86000850}"/>
              </a:ext>
            </a:extLst>
          </p:cNvPr>
          <p:cNvSpPr txBox="1"/>
          <p:nvPr/>
        </p:nvSpPr>
        <p:spPr>
          <a:xfrm>
            <a:off x="245579" y="180459"/>
            <a:ext cx="1185242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cs-CZ" sz="1800" dirty="0"/>
              <a:t>Hardware </a:t>
            </a:r>
            <a:endParaRPr lang="cs-CZ" dirty="0"/>
          </a:p>
        </p:txBody>
      </p:sp>
      <p:graphicFrame>
        <p:nvGraphicFramePr>
          <p:cNvPr id="13" name="Objekt 12">
            <a:extLst>
              <a:ext uri="{FF2B5EF4-FFF2-40B4-BE49-F238E27FC236}">
                <a16:creationId xmlns:a16="http://schemas.microsoft.com/office/drawing/2014/main" id="{BE922BDF-880B-445A-AB21-5315B268924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82973465"/>
              </p:ext>
            </p:extLst>
          </p:nvPr>
        </p:nvGraphicFramePr>
        <p:xfrm>
          <a:off x="417443" y="3339896"/>
          <a:ext cx="8666922" cy="26852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7" imgW="10780920" imgH="3339360" progId="">
                  <p:embed/>
                </p:oleObj>
              </mc:Choice>
              <mc:Fallback>
                <p:oleObj r:id="rId7" imgW="10780920" imgH="333936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17443" y="3339896"/>
                        <a:ext cx="8666922" cy="268520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extovéPole 13">
            <a:extLst>
              <a:ext uri="{FF2B5EF4-FFF2-40B4-BE49-F238E27FC236}">
                <a16:creationId xmlns:a16="http://schemas.microsoft.com/office/drawing/2014/main" id="{2443107D-9309-406D-888F-6095BD28DB5C}"/>
              </a:ext>
            </a:extLst>
          </p:cNvPr>
          <p:cNvSpPr txBox="1"/>
          <p:nvPr/>
        </p:nvSpPr>
        <p:spPr>
          <a:xfrm>
            <a:off x="4717726" y="5471100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>
                <a:solidFill>
                  <a:srgbClr val="00B050"/>
                </a:solidFill>
              </a:rPr>
              <a:t>X</a:t>
            </a:r>
          </a:p>
        </p:txBody>
      </p:sp>
      <p:sp>
        <p:nvSpPr>
          <p:cNvPr id="16" name="TextovéPole 15">
            <a:extLst>
              <a:ext uri="{FF2B5EF4-FFF2-40B4-BE49-F238E27FC236}">
                <a16:creationId xmlns:a16="http://schemas.microsoft.com/office/drawing/2014/main" id="{21BCB55E-D2F6-4F41-9F36-B9057F7AF3C0}"/>
              </a:ext>
            </a:extLst>
          </p:cNvPr>
          <p:cNvSpPr txBox="1"/>
          <p:nvPr/>
        </p:nvSpPr>
        <p:spPr>
          <a:xfrm>
            <a:off x="11048908" y="5840432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>
                <a:solidFill>
                  <a:srgbClr val="00B050"/>
                </a:solidFill>
              </a:rPr>
              <a:t>X</a:t>
            </a:r>
          </a:p>
        </p:txBody>
      </p:sp>
      <p:sp>
        <p:nvSpPr>
          <p:cNvPr id="17" name="TextovéPole 16">
            <a:extLst>
              <a:ext uri="{FF2B5EF4-FFF2-40B4-BE49-F238E27FC236}">
                <a16:creationId xmlns:a16="http://schemas.microsoft.com/office/drawing/2014/main" id="{EBA2FA39-0912-4F6D-A507-23A66C97DDFF}"/>
              </a:ext>
            </a:extLst>
          </p:cNvPr>
          <p:cNvSpPr txBox="1"/>
          <p:nvPr/>
        </p:nvSpPr>
        <p:spPr>
          <a:xfrm>
            <a:off x="4717726" y="3606501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>
                <a:solidFill>
                  <a:srgbClr val="00B050"/>
                </a:solidFill>
              </a:rPr>
              <a:t>Y</a:t>
            </a:r>
          </a:p>
        </p:txBody>
      </p:sp>
      <p:sp>
        <p:nvSpPr>
          <p:cNvPr id="18" name="TextovéPole 17">
            <a:extLst>
              <a:ext uri="{FF2B5EF4-FFF2-40B4-BE49-F238E27FC236}">
                <a16:creationId xmlns:a16="http://schemas.microsoft.com/office/drawing/2014/main" id="{919B097B-EFFC-4A2E-9C75-87829F93A1EC}"/>
              </a:ext>
            </a:extLst>
          </p:cNvPr>
          <p:cNvSpPr txBox="1"/>
          <p:nvPr/>
        </p:nvSpPr>
        <p:spPr>
          <a:xfrm>
            <a:off x="11736765" y="3433346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>
                <a:solidFill>
                  <a:srgbClr val="00B050"/>
                </a:solidFill>
              </a:rPr>
              <a:t>Y</a:t>
            </a:r>
          </a:p>
        </p:txBody>
      </p:sp>
    </p:spTree>
    <p:extLst>
      <p:ext uri="{BB962C8B-B14F-4D97-AF65-F5344CB8AC3E}">
        <p14:creationId xmlns:p14="http://schemas.microsoft.com/office/powerpoint/2010/main" val="3762828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4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Obrázek 20">
            <a:extLst>
              <a:ext uri="{FF2B5EF4-FFF2-40B4-BE49-F238E27FC236}">
                <a16:creationId xmlns:a16="http://schemas.microsoft.com/office/drawing/2014/main" id="{ED6E2DA3-4391-4468-9235-25472845EA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092" y="1513745"/>
            <a:ext cx="9872870" cy="4536186"/>
          </a:xfrm>
          <a:prstGeom prst="rect">
            <a:avLst/>
          </a:prstGeo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F6CBE11A-A097-4C3B-BE6B-62A27E8AE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cs-CZ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Struktura s</a:t>
            </a:r>
            <a:r>
              <a:rPr lang="cs-CZ" sz="4400" dirty="0" err="1"/>
              <a:t>oftwaru</a:t>
            </a:r>
            <a:endParaRPr lang="cs-CZ" dirty="0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2922345E-219C-497D-B3F7-562F6D8D77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2024</a:t>
            </a:r>
          </a:p>
        </p:txBody>
      </p:sp>
      <p:sp>
        <p:nvSpPr>
          <p:cNvPr id="9" name="Obdélník: se zakulacenými rohy 8">
            <a:extLst>
              <a:ext uri="{FF2B5EF4-FFF2-40B4-BE49-F238E27FC236}">
                <a16:creationId xmlns:a16="http://schemas.microsoft.com/office/drawing/2014/main" id="{156AD8B0-D67D-4307-A28B-6F2BE2052F0E}"/>
              </a:ext>
            </a:extLst>
          </p:cNvPr>
          <p:cNvSpPr/>
          <p:nvPr/>
        </p:nvSpPr>
        <p:spPr>
          <a:xfrm>
            <a:off x="4561917" y="1431234"/>
            <a:ext cx="3001761" cy="4701208"/>
          </a:xfrm>
          <a:prstGeom prst="round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pic>
        <p:nvPicPr>
          <p:cNvPr id="11" name="Grafický objekt 10" descr="Uživatel">
            <a:extLst>
              <a:ext uri="{FF2B5EF4-FFF2-40B4-BE49-F238E27FC236}">
                <a16:creationId xmlns:a16="http://schemas.microsoft.com/office/drawing/2014/main" id="{CC74553C-9E5A-4AFA-89E2-A9B707CC69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20327" y="410427"/>
            <a:ext cx="914400" cy="914400"/>
          </a:xfrm>
          <a:prstGeom prst="rect">
            <a:avLst/>
          </a:prstGeom>
        </p:spPr>
      </p:pic>
      <p:sp>
        <p:nvSpPr>
          <p:cNvPr id="16" name="TextovéPole 15">
            <a:extLst>
              <a:ext uri="{FF2B5EF4-FFF2-40B4-BE49-F238E27FC236}">
                <a16:creationId xmlns:a16="http://schemas.microsoft.com/office/drawing/2014/main" id="{8023D0F8-24F0-43F3-A516-CAA8AEEE16F5}"/>
              </a:ext>
            </a:extLst>
          </p:cNvPr>
          <p:cNvSpPr txBox="1"/>
          <p:nvPr/>
        </p:nvSpPr>
        <p:spPr>
          <a:xfrm>
            <a:off x="8204362" y="4600287"/>
            <a:ext cx="11214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cs-CZ" sz="2400" dirty="0">
                <a:solidFill>
                  <a:srgbClr val="E8B306"/>
                </a:solidFill>
              </a:rPr>
              <a:t>Vstupní</a:t>
            </a:r>
          </a:p>
        </p:txBody>
      </p:sp>
      <p:sp>
        <p:nvSpPr>
          <p:cNvPr id="17" name="TextovéPole 16">
            <a:extLst>
              <a:ext uri="{FF2B5EF4-FFF2-40B4-BE49-F238E27FC236}">
                <a16:creationId xmlns:a16="http://schemas.microsoft.com/office/drawing/2014/main" id="{ED0E0C10-6FEA-475A-A5EA-9491848E8E68}"/>
              </a:ext>
            </a:extLst>
          </p:cNvPr>
          <p:cNvSpPr txBox="1"/>
          <p:nvPr/>
        </p:nvSpPr>
        <p:spPr>
          <a:xfrm>
            <a:off x="8136049" y="2421462"/>
            <a:ext cx="12663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cs-CZ" sz="2400" dirty="0">
                <a:solidFill>
                  <a:srgbClr val="6691BA"/>
                </a:solidFill>
              </a:rPr>
              <a:t>Výstupní</a:t>
            </a:r>
          </a:p>
        </p:txBody>
      </p:sp>
      <p:sp>
        <p:nvSpPr>
          <p:cNvPr id="18" name="TextovéPole 17">
            <a:extLst>
              <a:ext uri="{FF2B5EF4-FFF2-40B4-BE49-F238E27FC236}">
                <a16:creationId xmlns:a16="http://schemas.microsoft.com/office/drawing/2014/main" id="{38414841-9338-4258-B373-72C7F43FDF7A}"/>
              </a:ext>
            </a:extLst>
          </p:cNvPr>
          <p:cNvSpPr txBox="1"/>
          <p:nvPr/>
        </p:nvSpPr>
        <p:spPr>
          <a:xfrm>
            <a:off x="2804412" y="4600287"/>
            <a:ext cx="11214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cs-CZ" sz="2400" dirty="0">
                <a:solidFill>
                  <a:srgbClr val="E8B306"/>
                </a:solidFill>
              </a:rPr>
              <a:t>Vstupní</a:t>
            </a:r>
          </a:p>
        </p:txBody>
      </p:sp>
      <p:sp>
        <p:nvSpPr>
          <p:cNvPr id="19" name="TextovéPole 18">
            <a:extLst>
              <a:ext uri="{FF2B5EF4-FFF2-40B4-BE49-F238E27FC236}">
                <a16:creationId xmlns:a16="http://schemas.microsoft.com/office/drawing/2014/main" id="{4587A0D5-3B4A-4F0B-9690-7247D86EE095}"/>
              </a:ext>
            </a:extLst>
          </p:cNvPr>
          <p:cNvSpPr txBox="1"/>
          <p:nvPr/>
        </p:nvSpPr>
        <p:spPr>
          <a:xfrm>
            <a:off x="2736099" y="2421462"/>
            <a:ext cx="12663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cs-CZ" sz="2400" dirty="0">
                <a:solidFill>
                  <a:srgbClr val="6691BA"/>
                </a:solidFill>
              </a:rPr>
              <a:t>Výstupní</a:t>
            </a:r>
          </a:p>
        </p:txBody>
      </p:sp>
    </p:spTree>
    <p:extLst>
      <p:ext uri="{BB962C8B-B14F-4D97-AF65-F5344CB8AC3E}">
        <p14:creationId xmlns:p14="http://schemas.microsoft.com/office/powerpoint/2010/main" val="30400659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A4C2A80-07F6-4622-A43E-D2795EA93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Instalační skript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4DB945F2-0C11-4CFB-8174-DF1F1D7D1F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Knihovny a závislosti</a:t>
            </a:r>
          </a:p>
          <a:p>
            <a:r>
              <a:rPr lang="cs-CZ" dirty="0"/>
              <a:t>Spouštění programů při zapnutí </a:t>
            </a:r>
            <a:r>
              <a:rPr lang="cs-CZ" dirty="0" err="1"/>
              <a:t>Raspberry</a:t>
            </a:r>
            <a:r>
              <a:rPr lang="cs-CZ" dirty="0"/>
              <a:t> </a:t>
            </a:r>
            <a:r>
              <a:rPr lang="cs-CZ" dirty="0" err="1"/>
              <a:t>Pi</a:t>
            </a:r>
            <a:endParaRPr lang="cs-CZ" dirty="0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ECF19981-95FF-4F7C-B7C6-32F6B69634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2024</a:t>
            </a:r>
          </a:p>
        </p:txBody>
      </p:sp>
      <p:sp>
        <p:nvSpPr>
          <p:cNvPr id="5" name="TextovéPole 4">
            <a:extLst>
              <a:ext uri="{FF2B5EF4-FFF2-40B4-BE49-F238E27FC236}">
                <a16:creationId xmlns:a16="http://schemas.microsoft.com/office/drawing/2014/main" id="{3D0D69CA-0463-4FE2-BD76-97377525F8DB}"/>
              </a:ext>
            </a:extLst>
          </p:cNvPr>
          <p:cNvSpPr txBox="1"/>
          <p:nvPr/>
        </p:nvSpPr>
        <p:spPr>
          <a:xfrm>
            <a:off x="245579" y="180459"/>
            <a:ext cx="1185242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cs-CZ" sz="1800" dirty="0"/>
              <a:t>Software </a:t>
            </a:r>
            <a:endParaRPr lang="cs-CZ" dirty="0"/>
          </a:p>
        </p:txBody>
      </p:sp>
      <p:pic>
        <p:nvPicPr>
          <p:cNvPr id="7" name="Obrázek 6">
            <a:extLst>
              <a:ext uri="{FF2B5EF4-FFF2-40B4-BE49-F238E27FC236}">
                <a16:creationId xmlns:a16="http://schemas.microsoft.com/office/drawing/2014/main" id="{6F31F987-6742-43C8-92D0-0B38EFF60A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2650" y="3429000"/>
            <a:ext cx="7513931" cy="2109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59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ázek 5">
            <a:extLst>
              <a:ext uri="{FF2B5EF4-FFF2-40B4-BE49-F238E27FC236}">
                <a16:creationId xmlns:a16="http://schemas.microsoft.com/office/drawing/2014/main" id="{EC43ADF2-9717-4DF8-A703-D24E96BEEC0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19" r="65677" b="46139"/>
          <a:stretch/>
        </p:blipFill>
        <p:spPr>
          <a:xfrm>
            <a:off x="6185452" y="2772299"/>
            <a:ext cx="6049640" cy="4085701"/>
          </a:xfrm>
          <a:prstGeom prst="rect">
            <a:avLst/>
          </a:prstGeo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3ED5C091-6F53-4182-9CFA-8C2219FE2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Program </a:t>
            </a:r>
            <a:r>
              <a:rPr lang="cs-CZ" dirty="0" err="1"/>
              <a:t>lasershow</a:t>
            </a:r>
            <a:r>
              <a:rPr lang="cs-CZ" dirty="0"/>
              <a:t> – promítání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E26CFCEE-8E9A-407C-82A2-67639E5AE5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Příkazy od UI programů</a:t>
            </a:r>
          </a:p>
          <a:p>
            <a:r>
              <a:rPr lang="cs-CZ" dirty="0"/>
              <a:t>Inspirováno projektem </a:t>
            </a:r>
            <a:r>
              <a:rPr lang="cs-CZ" dirty="0" err="1"/>
              <a:t>tteskac</a:t>
            </a:r>
            <a:r>
              <a:rPr lang="cs-CZ" dirty="0"/>
              <a:t>/</a:t>
            </a:r>
            <a:r>
              <a:rPr lang="cs-CZ" dirty="0" err="1"/>
              <a:t>rpi-lasershow</a:t>
            </a:r>
            <a:endParaRPr lang="cs-CZ" dirty="0"/>
          </a:p>
          <a:p>
            <a:r>
              <a:rPr lang="cs-CZ" dirty="0"/>
              <a:t>Funkce:</a:t>
            </a:r>
          </a:p>
          <a:p>
            <a:pPr lvl="1"/>
            <a:r>
              <a:rPr lang="cs-CZ" dirty="0"/>
              <a:t>barvy</a:t>
            </a:r>
          </a:p>
          <a:p>
            <a:pPr lvl="1"/>
            <a:r>
              <a:rPr lang="cs-CZ" dirty="0"/>
              <a:t>Komunikace s front-endem</a:t>
            </a:r>
          </a:p>
          <a:p>
            <a:pPr lvl="1"/>
            <a:r>
              <a:rPr lang="cs-CZ" dirty="0"/>
              <a:t>Nastavení projekce</a:t>
            </a:r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CF4C1F09-6C82-4E56-9703-11DF02549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solidFill>
            <a:schemeClr val="bg1"/>
          </a:solidFill>
          <a:effectLst>
            <a:softEdge rad="63500"/>
          </a:effectLst>
        </p:spPr>
        <p:txBody>
          <a:bodyPr/>
          <a:lstStyle/>
          <a:p>
            <a:r>
              <a:rPr lang="cs-CZ" dirty="0"/>
              <a:t>Středoškolská odborná činnost 2024</a:t>
            </a:r>
          </a:p>
        </p:txBody>
      </p:sp>
      <p:sp>
        <p:nvSpPr>
          <p:cNvPr id="5" name="TextovéPole 4">
            <a:extLst>
              <a:ext uri="{FF2B5EF4-FFF2-40B4-BE49-F238E27FC236}">
                <a16:creationId xmlns:a16="http://schemas.microsoft.com/office/drawing/2014/main" id="{2E91541D-266E-480B-B720-D8AC908D95AC}"/>
              </a:ext>
            </a:extLst>
          </p:cNvPr>
          <p:cNvSpPr txBox="1"/>
          <p:nvPr/>
        </p:nvSpPr>
        <p:spPr>
          <a:xfrm>
            <a:off x="245579" y="180459"/>
            <a:ext cx="1185242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cs-CZ" sz="1800" dirty="0"/>
              <a:t>Software 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4584254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96AD1E4-2BA2-417F-9FA4-F13C2E501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Laser </a:t>
            </a:r>
            <a:r>
              <a:rPr lang="cs-CZ" dirty="0" err="1"/>
              <a:t>scanning</a:t>
            </a:r>
            <a:endParaRPr lang="cs-CZ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D8DBDCBD-9127-4346-9F87-90DA94C727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614891" cy="1505404"/>
          </a:xfrm>
        </p:spPr>
        <p:txBody>
          <a:bodyPr/>
          <a:lstStyle/>
          <a:p>
            <a:r>
              <a:rPr lang="cs-CZ" dirty="0"/>
              <a:t>Technologie – Rychle se hýbající laserový paprsek</a:t>
            </a:r>
          </a:p>
          <a:p>
            <a:endParaRPr lang="cs-CZ" dirty="0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5B3FBE83-E6D4-467D-A304-BE44A6459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 dirty="0"/>
              <a:t>Středoškolská odborná činnost 2024</a:t>
            </a:r>
          </a:p>
        </p:txBody>
      </p:sp>
      <p:sp>
        <p:nvSpPr>
          <p:cNvPr id="10" name="TextovéPole 9">
            <a:extLst>
              <a:ext uri="{FF2B5EF4-FFF2-40B4-BE49-F238E27FC236}">
                <a16:creationId xmlns:a16="http://schemas.microsoft.com/office/drawing/2014/main" id="{C526B7FF-DDE3-41AE-9A8D-7CD92F0515F0}"/>
              </a:ext>
            </a:extLst>
          </p:cNvPr>
          <p:cNvSpPr txBox="1"/>
          <p:nvPr/>
        </p:nvSpPr>
        <p:spPr>
          <a:xfrm>
            <a:off x="7657008" y="5877516"/>
            <a:ext cx="3977717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s-CZ" sz="1300" dirty="0"/>
              <a:t>Zdroj: </a:t>
            </a:r>
            <a:r>
              <a:rPr lang="cs-CZ" sz="1300" dirty="0">
                <a:hlinkClick r:id="rId3"/>
              </a:rPr>
              <a:t>coherent.com</a:t>
            </a:r>
            <a:endParaRPr lang="cs-CZ" sz="1300" dirty="0"/>
          </a:p>
        </p:txBody>
      </p:sp>
      <p:pic>
        <p:nvPicPr>
          <p:cNvPr id="11" name="Obrázek 10">
            <a:extLst>
              <a:ext uri="{FF2B5EF4-FFF2-40B4-BE49-F238E27FC236}">
                <a16:creationId xmlns:a16="http://schemas.microsoft.com/office/drawing/2014/main" id="{D0AA1BDB-69EE-418A-BA53-14B540E60A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9161" y="3190083"/>
            <a:ext cx="7339018" cy="2487541"/>
          </a:xfrm>
          <a:prstGeom prst="rect">
            <a:avLst/>
          </a:prstGeom>
        </p:spPr>
      </p:pic>
      <p:sp>
        <p:nvSpPr>
          <p:cNvPr id="9" name="TextovéPole 8">
            <a:extLst>
              <a:ext uri="{FF2B5EF4-FFF2-40B4-BE49-F238E27FC236}">
                <a16:creationId xmlns:a16="http://schemas.microsoft.com/office/drawing/2014/main" id="{4FC8DBC2-DF6C-418F-9BCD-8E60FAA9DED1}"/>
              </a:ext>
            </a:extLst>
          </p:cNvPr>
          <p:cNvSpPr txBox="1"/>
          <p:nvPr/>
        </p:nvSpPr>
        <p:spPr>
          <a:xfrm>
            <a:off x="245579" y="180459"/>
            <a:ext cx="1185242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cs-CZ" sz="1800" dirty="0"/>
              <a:t>Úvod 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3768628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B96C006-AA1C-447A-AE39-9549099981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Program </a:t>
            </a:r>
            <a:r>
              <a:rPr lang="cs-CZ" dirty="0" err="1"/>
              <a:t>wifi_manager</a:t>
            </a:r>
            <a:endParaRPr lang="cs-CZ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B9D6EEF9-08A2-48CE-9C1E-CEA6865A18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nastavení </a:t>
            </a:r>
            <a:r>
              <a:rPr lang="cs-CZ" dirty="0" err="1"/>
              <a:t>WiFi</a:t>
            </a:r>
            <a:r>
              <a:rPr lang="cs-CZ" dirty="0"/>
              <a:t> připojení</a:t>
            </a:r>
          </a:p>
          <a:p>
            <a:pPr lvl="1">
              <a:buFont typeface="Calibri" panose="020F0502020204030204" pitchFamily="34" charset="0"/>
              <a:buChar char="–"/>
            </a:pPr>
            <a:r>
              <a:rPr lang="cs-CZ" dirty="0"/>
              <a:t>Vypnuto</a:t>
            </a:r>
          </a:p>
          <a:p>
            <a:pPr lvl="1">
              <a:buFont typeface="Calibri" panose="020F0502020204030204" pitchFamily="34" charset="0"/>
              <a:buChar char="–"/>
            </a:pPr>
            <a:r>
              <a:rPr lang="cs-CZ" dirty="0"/>
              <a:t>Připojení k </a:t>
            </a:r>
            <a:r>
              <a:rPr lang="cs-CZ" dirty="0" err="1"/>
              <a:t>WiFi</a:t>
            </a:r>
            <a:r>
              <a:rPr lang="cs-CZ" dirty="0"/>
              <a:t> z okolí</a:t>
            </a:r>
          </a:p>
          <a:p>
            <a:pPr lvl="1">
              <a:buFont typeface="Calibri" panose="020F0502020204030204" pitchFamily="34" charset="0"/>
              <a:buChar char="–"/>
            </a:pPr>
            <a:r>
              <a:rPr lang="cs-CZ" dirty="0"/>
              <a:t>Vysílání vlastní </a:t>
            </a:r>
            <a:r>
              <a:rPr lang="cs-CZ" dirty="0" err="1"/>
              <a:t>WiFi</a:t>
            </a:r>
            <a:endParaRPr lang="cs-CZ" dirty="0"/>
          </a:p>
          <a:p>
            <a:r>
              <a:rPr lang="cs-CZ" dirty="0"/>
              <a:t>Informace o statusu </a:t>
            </a:r>
            <a:r>
              <a:rPr lang="cs-CZ" dirty="0" err="1"/>
              <a:t>WiFi</a:t>
            </a:r>
            <a:r>
              <a:rPr lang="cs-CZ" dirty="0"/>
              <a:t> připojení</a:t>
            </a:r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606369C5-3D53-4E19-9283-7B252F2067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2024</a:t>
            </a:r>
          </a:p>
        </p:txBody>
      </p:sp>
      <p:sp>
        <p:nvSpPr>
          <p:cNvPr id="5" name="TextovéPole 4">
            <a:extLst>
              <a:ext uri="{FF2B5EF4-FFF2-40B4-BE49-F238E27FC236}">
                <a16:creationId xmlns:a16="http://schemas.microsoft.com/office/drawing/2014/main" id="{E2CB6BBB-066E-4216-8BF3-E7C54FEB72BF}"/>
              </a:ext>
            </a:extLst>
          </p:cNvPr>
          <p:cNvSpPr txBox="1"/>
          <p:nvPr/>
        </p:nvSpPr>
        <p:spPr>
          <a:xfrm>
            <a:off x="245579" y="180459"/>
            <a:ext cx="1185242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cs-CZ" sz="1800" dirty="0"/>
              <a:t>Software </a:t>
            </a:r>
            <a:endParaRPr lang="cs-CZ" dirty="0"/>
          </a:p>
        </p:txBody>
      </p:sp>
      <p:pic>
        <p:nvPicPr>
          <p:cNvPr id="6" name="Obrázek 5">
            <a:extLst>
              <a:ext uri="{FF2B5EF4-FFF2-40B4-BE49-F238E27FC236}">
                <a16:creationId xmlns:a16="http://schemas.microsoft.com/office/drawing/2014/main" id="{7B48E26D-50BB-4413-8D8A-B11F53F2D11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945" r="70461" b="28930"/>
          <a:stretch/>
        </p:blipFill>
        <p:spPr>
          <a:xfrm>
            <a:off x="4561917" y="3994652"/>
            <a:ext cx="7904480" cy="1962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4124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B37F401-F985-4A10-AD7C-FDA6BED7BF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0853"/>
            <a:ext cx="10515600" cy="1325563"/>
          </a:xfrm>
        </p:spPr>
        <p:txBody>
          <a:bodyPr/>
          <a:lstStyle/>
          <a:p>
            <a:r>
              <a:rPr lang="cs-CZ" dirty="0"/>
              <a:t>Uživatelské prostředí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38E2A371-1E2D-49D5-A605-1D3461B8E3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407229" cy="4351338"/>
          </a:xfrm>
        </p:spPr>
        <p:txBody>
          <a:bodyPr/>
          <a:lstStyle/>
          <a:p>
            <a:r>
              <a:rPr lang="cs-CZ" dirty="0"/>
              <a:t>LCD</a:t>
            </a:r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DADAC2CE-E33B-4A3B-9103-AA0BE26F25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effectLst>
            <a:softEdge rad="25400"/>
          </a:effectLst>
        </p:spPr>
        <p:txBody>
          <a:bodyPr/>
          <a:lstStyle/>
          <a:p>
            <a:r>
              <a:rPr lang="cs-CZ" dirty="0"/>
              <a:t>Středoškolská odborná činnost 2024</a:t>
            </a:r>
          </a:p>
        </p:txBody>
      </p:sp>
      <p:sp>
        <p:nvSpPr>
          <p:cNvPr id="5" name="Zástupný obsah 2">
            <a:extLst>
              <a:ext uri="{FF2B5EF4-FFF2-40B4-BE49-F238E27FC236}">
                <a16:creationId xmlns:a16="http://schemas.microsoft.com/office/drawing/2014/main" id="{BEC8B45E-D89A-4CCD-B341-461611401254}"/>
              </a:ext>
            </a:extLst>
          </p:cNvPr>
          <p:cNvSpPr txBox="1">
            <a:spLocks/>
          </p:cNvSpPr>
          <p:nvPr/>
        </p:nvSpPr>
        <p:spPr>
          <a:xfrm>
            <a:off x="4539344" y="1854573"/>
            <a:ext cx="34072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dirty="0"/>
              <a:t>web</a:t>
            </a:r>
          </a:p>
        </p:txBody>
      </p:sp>
      <p:sp>
        <p:nvSpPr>
          <p:cNvPr id="6" name="Zástupný obsah 2">
            <a:extLst>
              <a:ext uri="{FF2B5EF4-FFF2-40B4-BE49-F238E27FC236}">
                <a16:creationId xmlns:a16="http://schemas.microsoft.com/office/drawing/2014/main" id="{C78E8DB6-67C0-4C19-98F1-669D46503CF4}"/>
              </a:ext>
            </a:extLst>
          </p:cNvPr>
          <p:cNvSpPr txBox="1">
            <a:spLocks/>
          </p:cNvSpPr>
          <p:nvPr/>
        </p:nvSpPr>
        <p:spPr>
          <a:xfrm>
            <a:off x="7946573" y="1854573"/>
            <a:ext cx="34072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dirty="0" err="1"/>
              <a:t>discord</a:t>
            </a:r>
            <a:endParaRPr lang="cs-CZ" dirty="0"/>
          </a:p>
        </p:txBody>
      </p:sp>
      <p:pic>
        <p:nvPicPr>
          <p:cNvPr id="8" name="Obrázek 7">
            <a:extLst>
              <a:ext uri="{FF2B5EF4-FFF2-40B4-BE49-F238E27FC236}">
                <a16:creationId xmlns:a16="http://schemas.microsoft.com/office/drawing/2014/main" id="{E79981C3-45CC-441B-A459-FEE371125F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611"/>
          <a:stretch/>
        </p:blipFill>
        <p:spPr>
          <a:xfrm>
            <a:off x="7946573" y="2363821"/>
            <a:ext cx="7142639" cy="6061722"/>
          </a:xfrm>
          <a:prstGeom prst="rect">
            <a:avLst/>
          </a:prstGeom>
        </p:spPr>
      </p:pic>
      <p:sp>
        <p:nvSpPr>
          <p:cNvPr id="10" name="Zástupný obsah 2">
            <a:extLst>
              <a:ext uri="{FF2B5EF4-FFF2-40B4-BE49-F238E27FC236}">
                <a16:creationId xmlns:a16="http://schemas.microsoft.com/office/drawing/2014/main" id="{03EADAD0-2231-45FB-ABC6-1DE0B10A5850}"/>
              </a:ext>
            </a:extLst>
          </p:cNvPr>
          <p:cNvSpPr txBox="1">
            <a:spLocks/>
          </p:cNvSpPr>
          <p:nvPr/>
        </p:nvSpPr>
        <p:spPr>
          <a:xfrm>
            <a:off x="838199" y="1253331"/>
            <a:ext cx="10515600" cy="5722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dirty="0"/>
              <a:t>Příkazy programům </a:t>
            </a:r>
            <a:r>
              <a:rPr lang="cs-CZ" dirty="0" err="1"/>
              <a:t>lasershow</a:t>
            </a:r>
            <a:r>
              <a:rPr lang="cs-CZ" dirty="0"/>
              <a:t> a </a:t>
            </a:r>
            <a:r>
              <a:rPr lang="cs-CZ" dirty="0" err="1"/>
              <a:t>wifi_manager</a:t>
            </a:r>
            <a:endParaRPr lang="cs-CZ" dirty="0"/>
          </a:p>
        </p:txBody>
      </p:sp>
      <p:sp>
        <p:nvSpPr>
          <p:cNvPr id="9" name="TextovéPole 8">
            <a:extLst>
              <a:ext uri="{FF2B5EF4-FFF2-40B4-BE49-F238E27FC236}">
                <a16:creationId xmlns:a16="http://schemas.microsoft.com/office/drawing/2014/main" id="{F7B6932C-B9C6-44BF-B0BF-DBE3ABE0ADB2}"/>
              </a:ext>
            </a:extLst>
          </p:cNvPr>
          <p:cNvSpPr txBox="1"/>
          <p:nvPr/>
        </p:nvSpPr>
        <p:spPr>
          <a:xfrm>
            <a:off x="245579" y="180459"/>
            <a:ext cx="1185242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cs-CZ" sz="1800" dirty="0"/>
              <a:t>Software </a:t>
            </a:r>
            <a:endParaRPr lang="cs-CZ" dirty="0"/>
          </a:p>
        </p:txBody>
      </p:sp>
      <p:pic>
        <p:nvPicPr>
          <p:cNvPr id="11" name="Obrázek 10">
            <a:extLst>
              <a:ext uri="{FF2B5EF4-FFF2-40B4-BE49-F238E27FC236}">
                <a16:creationId xmlns:a16="http://schemas.microsoft.com/office/drawing/2014/main" id="{70FCF91B-C4B9-4853-9808-4168A1F1E0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5427" y="4297033"/>
            <a:ext cx="3701145" cy="1919969"/>
          </a:xfrm>
          <a:prstGeom prst="rect">
            <a:avLst/>
          </a:prstGeom>
        </p:spPr>
      </p:pic>
      <p:pic>
        <p:nvPicPr>
          <p:cNvPr id="13" name="Obrázek 12">
            <a:extLst>
              <a:ext uri="{FF2B5EF4-FFF2-40B4-BE49-F238E27FC236}">
                <a16:creationId xmlns:a16="http://schemas.microsoft.com/office/drawing/2014/main" id="{A3E3B2CE-D273-4BF9-B00B-59ADD407AE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5428" y="2363821"/>
            <a:ext cx="3701145" cy="1921897"/>
          </a:xfrm>
          <a:prstGeom prst="rect">
            <a:avLst/>
          </a:prstGeom>
        </p:spPr>
      </p:pic>
      <p:pic>
        <p:nvPicPr>
          <p:cNvPr id="19" name="Obrázek 18">
            <a:extLst>
              <a:ext uri="{FF2B5EF4-FFF2-40B4-BE49-F238E27FC236}">
                <a16:creationId xmlns:a16="http://schemas.microsoft.com/office/drawing/2014/main" id="{6A63610E-0418-450E-AEEB-A12D77FB605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06" r="17127"/>
          <a:stretch/>
        </p:blipFill>
        <p:spPr>
          <a:xfrm>
            <a:off x="-282803" y="2363821"/>
            <a:ext cx="4528230" cy="4549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9630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60FDEED-48DF-44A7-83CB-1A57D1C9E1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Výsledky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92B74FF9-FAF8-46C0-BDDF-FF1D6B6770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4939602" cy="4351338"/>
          </a:xfrm>
        </p:spPr>
        <p:txBody>
          <a:bodyPr/>
          <a:lstStyle/>
          <a:p>
            <a:r>
              <a:rPr lang="cs-CZ" dirty="0"/>
              <a:t>Vlastní projektor + SW výbava</a:t>
            </a:r>
          </a:p>
          <a:p>
            <a:r>
              <a:rPr lang="cs-CZ" dirty="0"/>
              <a:t>Jednoduše pochopitelné uživatelské rozhraní</a:t>
            </a:r>
          </a:p>
          <a:p>
            <a:r>
              <a:rPr lang="cs-CZ" dirty="0" err="1"/>
              <a:t>Github</a:t>
            </a:r>
            <a:endParaRPr lang="cs-CZ" dirty="0"/>
          </a:p>
          <a:p>
            <a:endParaRPr lang="cs-CZ" dirty="0"/>
          </a:p>
          <a:p>
            <a:r>
              <a:rPr lang="cs-CZ" dirty="0"/>
              <a:t>Budoucí funkce:</a:t>
            </a:r>
          </a:p>
          <a:p>
            <a:pPr lvl="1"/>
            <a:r>
              <a:rPr lang="cs-CZ" dirty="0"/>
              <a:t>Baterie</a:t>
            </a:r>
          </a:p>
          <a:p>
            <a:pPr lvl="1"/>
            <a:r>
              <a:rPr lang="cs-CZ" dirty="0"/>
              <a:t>Živé kreslení v UI</a:t>
            </a:r>
          </a:p>
          <a:p>
            <a:pPr lvl="1"/>
            <a:r>
              <a:rPr lang="cs-CZ" dirty="0"/>
              <a:t>Online kamerové ukazovátko</a:t>
            </a:r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2C131740-DF1F-4CBA-904A-90F0B8FCA0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solidFill>
            <a:schemeClr val="bg1"/>
          </a:solidFill>
          <a:effectLst>
            <a:softEdge rad="76200"/>
          </a:effectLst>
        </p:spPr>
        <p:txBody>
          <a:bodyPr/>
          <a:lstStyle/>
          <a:p>
            <a:r>
              <a:rPr lang="cs-CZ" dirty="0"/>
              <a:t>Středoškolská odborná činnost 2024</a:t>
            </a:r>
          </a:p>
        </p:txBody>
      </p:sp>
      <p:pic>
        <p:nvPicPr>
          <p:cNvPr id="11" name="Obrázek 10">
            <a:extLst>
              <a:ext uri="{FF2B5EF4-FFF2-40B4-BE49-F238E27FC236}">
                <a16:creationId xmlns:a16="http://schemas.microsoft.com/office/drawing/2014/main" id="{FCD603D6-B847-4D1A-8485-C92EA15D74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2511" y="0"/>
            <a:ext cx="73025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7295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7B4B341-1EC0-445E-8D09-D8FEFFDEB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Poděkování</a:t>
            </a:r>
          </a:p>
        </p:txBody>
      </p:sp>
      <p:pic>
        <p:nvPicPr>
          <p:cNvPr id="6" name="Zástupný obsah 5">
            <a:extLst>
              <a:ext uri="{FF2B5EF4-FFF2-40B4-BE49-F238E27FC236}">
                <a16:creationId xmlns:a16="http://schemas.microsoft.com/office/drawing/2014/main" id="{D4CAA73F-5AED-4C3F-9E7C-879994C485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6604" y="2766218"/>
            <a:ext cx="5535396" cy="1325564"/>
          </a:xfrm>
        </p:spPr>
      </p:pic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100FF0A8-23EE-45B0-A602-683D91AD46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2024</a:t>
            </a:r>
          </a:p>
        </p:txBody>
      </p:sp>
      <p:pic>
        <p:nvPicPr>
          <p:cNvPr id="8" name="Obrázek 7">
            <a:extLst>
              <a:ext uri="{FF2B5EF4-FFF2-40B4-BE49-F238E27FC236}">
                <a16:creationId xmlns:a16="http://schemas.microsoft.com/office/drawing/2014/main" id="{5E014EC5-3D51-4DDA-B857-A4A29DB23B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6989" y="431600"/>
            <a:ext cx="4369204" cy="2518176"/>
          </a:xfrm>
          <a:prstGeom prst="rect">
            <a:avLst/>
          </a:prstGeom>
        </p:spPr>
      </p:pic>
      <p:sp>
        <p:nvSpPr>
          <p:cNvPr id="7" name="Zástupný obsah 2">
            <a:extLst>
              <a:ext uri="{FF2B5EF4-FFF2-40B4-BE49-F238E27FC236}">
                <a16:creationId xmlns:a16="http://schemas.microsoft.com/office/drawing/2014/main" id="{B02C72DD-029E-4AE2-9702-4D6A919B08BF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538750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cs-CZ" dirty="0"/>
          </a:p>
        </p:txBody>
      </p:sp>
      <p:sp>
        <p:nvSpPr>
          <p:cNvPr id="9" name="Zástupný obsah 2">
            <a:extLst>
              <a:ext uri="{FF2B5EF4-FFF2-40B4-BE49-F238E27FC236}">
                <a16:creationId xmlns:a16="http://schemas.microsoft.com/office/drawing/2014/main" id="{930F6425-6D01-43E0-B93E-8ECF630EB76F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561123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dirty="0"/>
              <a:t>Tomáš Rohlínek</a:t>
            </a:r>
          </a:p>
          <a:p>
            <a:r>
              <a:rPr lang="cs-CZ" dirty="0">
                <a:effectLst/>
              </a:rPr>
              <a:t>Mgr. Kateřina Vídenková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0424441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Lasers for Architectural Lighting White Night 2021 KVANT Show Production-2">
            <a:hlinkClick r:id="" action="ppaction://media"/>
            <a:extLst>
              <a:ext uri="{FF2B5EF4-FFF2-40B4-BE49-F238E27FC236}">
                <a16:creationId xmlns:a16="http://schemas.microsoft.com/office/drawing/2014/main" id="{08A82F8A-42D1-4C11-8797-0A8FDFDC0131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5004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93306"/>
            <a:ext cx="12940170" cy="7278681"/>
          </a:xfr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30E4CCD0-4F3C-4845-89CF-82A3AC21058C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tx1"/>
          </a:solidFill>
        </p:spPr>
        <p:txBody>
          <a:bodyPr anchor="ctr" anchorCtr="0"/>
          <a:lstStyle/>
          <a:p>
            <a:r>
              <a:rPr lang="cs-CZ" dirty="0">
                <a:solidFill>
                  <a:schemeClr val="bg1"/>
                </a:solidFill>
              </a:rPr>
              <a:t>Dálkové promítání</a:t>
            </a:r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5DCA3342-82BA-4A55-B16D-BC62303C58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solidFill>
            <a:schemeClr val="bg1"/>
          </a:solidFill>
          <a:ln>
            <a:noFill/>
          </a:ln>
          <a:effectLst>
            <a:softEdge rad="63500"/>
          </a:effectLst>
        </p:spPr>
        <p:txBody>
          <a:bodyPr/>
          <a:lstStyle/>
          <a:p>
            <a:r>
              <a:rPr lang="cs-CZ" dirty="0"/>
              <a:t>Středoškolská odborná činnost 2024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C5E7ADF9-4172-4072-9BCB-46F9FAE485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90735" y="365125"/>
            <a:ext cx="3263065" cy="292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cs-CZ" altLang="cs-CZ" sz="13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Zdroj: </a:t>
            </a:r>
            <a:r>
              <a:rPr kumimoji="0" lang="cs-CZ" altLang="cs-CZ" sz="1300" b="0" i="0" u="none" strike="noStrike" cap="none" normalizeH="0" baseline="0" dirty="0">
                <a:ln>
                  <a:noFill/>
                </a:ln>
                <a:solidFill>
                  <a:schemeClr val="accent5"/>
                </a:solidFill>
                <a:effectLst/>
                <a:latin typeface="Arial" panose="020B0604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YouTube / </a:t>
            </a:r>
            <a:r>
              <a:rPr kumimoji="0" lang="cs-CZ" altLang="cs-CZ" sz="1300" b="0" i="0" u="none" strike="noStrike" cap="none" normalizeH="0" baseline="0" dirty="0" err="1">
                <a:ln>
                  <a:noFill/>
                </a:ln>
                <a:solidFill>
                  <a:schemeClr val="accent5"/>
                </a:solidFill>
                <a:effectLst/>
                <a:latin typeface="Arial" panose="020B0604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Pangolin</a:t>
            </a:r>
            <a:r>
              <a:rPr kumimoji="0" lang="cs-CZ" altLang="cs-CZ" sz="1300" b="0" i="0" u="none" strike="noStrike" cap="none" normalizeH="0" baseline="0" dirty="0">
                <a:ln>
                  <a:noFill/>
                </a:ln>
                <a:solidFill>
                  <a:schemeClr val="accent5"/>
                </a:solidFill>
                <a:effectLst/>
                <a:latin typeface="Arial" panose="020B0604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Laser </a:t>
            </a:r>
            <a:r>
              <a:rPr kumimoji="0" lang="cs-CZ" altLang="cs-CZ" sz="1300" b="0" i="0" u="none" strike="noStrike" cap="none" normalizeH="0" baseline="0" dirty="0" err="1">
                <a:ln>
                  <a:noFill/>
                </a:ln>
                <a:solidFill>
                  <a:schemeClr val="accent5"/>
                </a:solidFill>
                <a:effectLst/>
                <a:latin typeface="Arial" panose="020B0604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System</a:t>
            </a:r>
            <a:endParaRPr kumimoji="0" lang="cs-CZ" altLang="cs-CZ" sz="1300" b="0" i="0" u="none" strike="noStrike" cap="none" normalizeH="0" baseline="0" dirty="0">
              <a:ln>
                <a:noFill/>
              </a:ln>
              <a:solidFill>
                <a:schemeClr val="accent5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TextovéPole 9">
            <a:extLst>
              <a:ext uri="{FF2B5EF4-FFF2-40B4-BE49-F238E27FC236}">
                <a16:creationId xmlns:a16="http://schemas.microsoft.com/office/drawing/2014/main" id="{8FFCE6ED-C5A4-4B0C-88D9-E897953FF88D}"/>
              </a:ext>
            </a:extLst>
          </p:cNvPr>
          <p:cNvSpPr txBox="1"/>
          <p:nvPr/>
        </p:nvSpPr>
        <p:spPr>
          <a:xfrm>
            <a:off x="245579" y="180459"/>
            <a:ext cx="1185242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cs-CZ" sz="1800" dirty="0"/>
              <a:t>Úvod 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445105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3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Zástupný obsah 5">
            <a:extLst>
              <a:ext uri="{FF2B5EF4-FFF2-40B4-BE49-F238E27FC236}">
                <a16:creationId xmlns:a16="http://schemas.microsoft.com/office/drawing/2014/main" id="{2C4A92B6-66EC-4A2F-A372-CC3775D747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3983" y="-283607"/>
            <a:ext cx="13219965" cy="7425213"/>
          </a:xfr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8C0D0435-81C3-46FE-B313-B2BDC382BA46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tx1"/>
          </a:solidFill>
        </p:spPr>
        <p:txBody>
          <a:bodyPr/>
          <a:lstStyle/>
          <a:p>
            <a:r>
              <a:rPr lang="cs-CZ" dirty="0">
                <a:solidFill>
                  <a:schemeClr val="bg1"/>
                </a:solidFill>
              </a:rPr>
              <a:t>Laser </a:t>
            </a:r>
            <a:r>
              <a:rPr lang="cs-CZ" dirty="0" err="1">
                <a:solidFill>
                  <a:schemeClr val="bg1"/>
                </a:solidFill>
              </a:rPr>
              <a:t>shows</a:t>
            </a:r>
            <a:endParaRPr lang="cs-CZ" dirty="0">
              <a:solidFill>
                <a:schemeClr val="bg1"/>
              </a:solidFill>
            </a:endParaRPr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C5C2FE04-5055-49C3-9B25-7221619FBA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solidFill>
            <a:schemeClr val="bg1"/>
          </a:solidFill>
          <a:ln>
            <a:noFill/>
          </a:ln>
          <a:effectLst>
            <a:softEdge rad="63500"/>
          </a:effectLst>
        </p:spPr>
        <p:txBody>
          <a:bodyPr/>
          <a:lstStyle/>
          <a:p>
            <a:r>
              <a:rPr lang="cs-CZ"/>
              <a:t>Středoškolská odborná činnost 2024</a:t>
            </a:r>
          </a:p>
        </p:txBody>
      </p:sp>
      <p:sp>
        <p:nvSpPr>
          <p:cNvPr id="8" name="TextovéPole 7">
            <a:extLst>
              <a:ext uri="{FF2B5EF4-FFF2-40B4-BE49-F238E27FC236}">
                <a16:creationId xmlns:a16="http://schemas.microsoft.com/office/drawing/2014/main" id="{A82E2139-EE46-4B0F-BAA5-7E85A5DB5A2C}"/>
              </a:ext>
            </a:extLst>
          </p:cNvPr>
          <p:cNvSpPr txBox="1"/>
          <p:nvPr/>
        </p:nvSpPr>
        <p:spPr>
          <a:xfrm>
            <a:off x="9796008" y="365125"/>
            <a:ext cx="1557792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s-CZ" sz="1300" dirty="0">
                <a:solidFill>
                  <a:schemeClr val="bg1"/>
                </a:solidFill>
              </a:rPr>
              <a:t>Zdroj: </a:t>
            </a:r>
            <a:r>
              <a:rPr lang="cs-CZ" sz="1300" dirty="0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pangolin.com</a:t>
            </a:r>
            <a:endParaRPr lang="cs-CZ" sz="1300" dirty="0">
              <a:solidFill>
                <a:schemeClr val="accent5"/>
              </a:solidFill>
            </a:endParaRPr>
          </a:p>
        </p:txBody>
      </p:sp>
      <p:sp>
        <p:nvSpPr>
          <p:cNvPr id="10" name="TextovéPole 9">
            <a:extLst>
              <a:ext uri="{FF2B5EF4-FFF2-40B4-BE49-F238E27FC236}">
                <a16:creationId xmlns:a16="http://schemas.microsoft.com/office/drawing/2014/main" id="{5CD80234-EE22-4C58-8CBE-369937DDEACA}"/>
              </a:ext>
            </a:extLst>
          </p:cNvPr>
          <p:cNvSpPr txBox="1"/>
          <p:nvPr/>
        </p:nvSpPr>
        <p:spPr>
          <a:xfrm>
            <a:off x="245579" y="180459"/>
            <a:ext cx="1185242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cs-CZ" sz="1800" dirty="0"/>
              <a:t>Úvod 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6784250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Zástupný obsah 5">
            <a:extLst>
              <a:ext uri="{FF2B5EF4-FFF2-40B4-BE49-F238E27FC236}">
                <a16:creationId xmlns:a16="http://schemas.microsoft.com/office/drawing/2014/main" id="{EA69D449-5433-4CE1-B1F1-DBEE76C9F4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12998"/>
            <a:ext cx="12192000" cy="8130541"/>
          </a:xfr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9B0A3E56-7E5B-4480-BE72-8A9D8A39EDE1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tx1"/>
          </a:solidFill>
        </p:spPr>
        <p:txBody>
          <a:bodyPr/>
          <a:lstStyle/>
          <a:p>
            <a:r>
              <a:rPr lang="cs-CZ" dirty="0">
                <a:solidFill>
                  <a:schemeClr val="bg1"/>
                </a:solidFill>
              </a:rPr>
              <a:t>HUD</a:t>
            </a:r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8A1721CA-0A26-471C-B49F-99D09DFC63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solidFill>
            <a:schemeClr val="bg1"/>
          </a:solidFill>
          <a:ln>
            <a:noFill/>
          </a:ln>
          <a:effectLst>
            <a:softEdge rad="63500"/>
          </a:effectLst>
        </p:spPr>
        <p:txBody>
          <a:bodyPr/>
          <a:lstStyle/>
          <a:p>
            <a:r>
              <a:rPr lang="cs-CZ" dirty="0"/>
              <a:t>Středoškolská odborná činnost 2024</a:t>
            </a:r>
          </a:p>
        </p:txBody>
      </p:sp>
      <p:sp>
        <p:nvSpPr>
          <p:cNvPr id="8" name="TextovéPole 7">
            <a:extLst>
              <a:ext uri="{FF2B5EF4-FFF2-40B4-BE49-F238E27FC236}">
                <a16:creationId xmlns:a16="http://schemas.microsoft.com/office/drawing/2014/main" id="{62D31747-5598-4ACB-91A5-BB0ED9426C29}"/>
              </a:ext>
            </a:extLst>
          </p:cNvPr>
          <p:cNvSpPr txBox="1"/>
          <p:nvPr/>
        </p:nvSpPr>
        <p:spPr>
          <a:xfrm>
            <a:off x="9498516" y="365125"/>
            <a:ext cx="1855284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s-CZ" sz="1300" dirty="0">
                <a:solidFill>
                  <a:schemeClr val="bg1"/>
                </a:solidFill>
              </a:rPr>
              <a:t>Zdroj: </a:t>
            </a:r>
            <a:r>
              <a:rPr lang="cs-CZ" sz="1300" dirty="0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airlineratings.com</a:t>
            </a:r>
            <a:endParaRPr lang="cs-CZ" sz="1300" dirty="0">
              <a:solidFill>
                <a:schemeClr val="accent5"/>
              </a:solidFill>
            </a:endParaRPr>
          </a:p>
        </p:txBody>
      </p:sp>
      <p:sp>
        <p:nvSpPr>
          <p:cNvPr id="10" name="TextovéPole 9">
            <a:extLst>
              <a:ext uri="{FF2B5EF4-FFF2-40B4-BE49-F238E27FC236}">
                <a16:creationId xmlns:a16="http://schemas.microsoft.com/office/drawing/2014/main" id="{689C5D68-7514-411F-814C-6C40B28D7296}"/>
              </a:ext>
            </a:extLst>
          </p:cNvPr>
          <p:cNvSpPr txBox="1"/>
          <p:nvPr/>
        </p:nvSpPr>
        <p:spPr>
          <a:xfrm>
            <a:off x="245579" y="180459"/>
            <a:ext cx="1185242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cs-CZ" sz="1800" dirty="0"/>
              <a:t>Úvod 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9081690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Obrázek 21">
            <a:extLst>
              <a:ext uri="{FF2B5EF4-FFF2-40B4-BE49-F238E27FC236}">
                <a16:creationId xmlns:a16="http://schemas.microsoft.com/office/drawing/2014/main" id="{35444A6B-AD9D-45DA-8BA1-D53B8F6F43B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>
          <a:xfrm>
            <a:off x="129056" y="2740795"/>
            <a:ext cx="4825579" cy="3429000"/>
          </a:xfrm>
          <a:prstGeom prst="rect">
            <a:avLst/>
          </a:prstGeo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60A751F2-4691-4304-8F92-F8225A0255A2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tx1"/>
          </a:solidFill>
        </p:spPr>
        <p:txBody>
          <a:bodyPr/>
          <a:lstStyle/>
          <a:p>
            <a:r>
              <a:rPr lang="cs-CZ" dirty="0">
                <a:solidFill>
                  <a:schemeClr val="bg1"/>
                </a:solidFill>
              </a:rPr>
              <a:t>3D Skenování</a:t>
            </a:r>
          </a:p>
        </p:txBody>
      </p:sp>
      <p:pic>
        <p:nvPicPr>
          <p:cNvPr id="18" name="Obrázek 17">
            <a:extLst>
              <a:ext uri="{FF2B5EF4-FFF2-40B4-BE49-F238E27FC236}">
                <a16:creationId xmlns:a16="http://schemas.microsoft.com/office/drawing/2014/main" id="{B24EDAEF-F54D-47FF-B752-4B6F6FAE2C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277021" y="103957"/>
            <a:ext cx="6990102" cy="4351338"/>
          </a:xfrm>
          <a:prstGeom prst="rect">
            <a:avLst/>
          </a:prstGeom>
        </p:spPr>
      </p:pic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E542407A-C00A-4163-BF85-022A32AEE1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 dirty="0"/>
              <a:t>Středoškolská odborná činnost 2024</a:t>
            </a:r>
          </a:p>
        </p:txBody>
      </p:sp>
      <p:sp>
        <p:nvSpPr>
          <p:cNvPr id="16" name="TextovéPole 15">
            <a:extLst>
              <a:ext uri="{FF2B5EF4-FFF2-40B4-BE49-F238E27FC236}">
                <a16:creationId xmlns:a16="http://schemas.microsoft.com/office/drawing/2014/main" id="{3FA3FC55-6193-4619-9FB6-F208AED4F346}"/>
              </a:ext>
            </a:extLst>
          </p:cNvPr>
          <p:cNvSpPr txBox="1"/>
          <p:nvPr/>
        </p:nvSpPr>
        <p:spPr>
          <a:xfrm>
            <a:off x="10639605" y="4455295"/>
            <a:ext cx="1423339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s-CZ" sz="1300" dirty="0"/>
              <a:t>Zdroj: </a:t>
            </a:r>
            <a:r>
              <a:rPr lang="cs-CZ" sz="1300" dirty="0">
                <a:hlinkClick r:id="rId4"/>
              </a:rPr>
              <a:t>arctron.de</a:t>
            </a:r>
            <a:endParaRPr lang="cs-CZ" sz="1300" dirty="0"/>
          </a:p>
        </p:txBody>
      </p:sp>
      <p:sp>
        <p:nvSpPr>
          <p:cNvPr id="24" name="TextovéPole 23">
            <a:extLst>
              <a:ext uri="{FF2B5EF4-FFF2-40B4-BE49-F238E27FC236}">
                <a16:creationId xmlns:a16="http://schemas.microsoft.com/office/drawing/2014/main" id="{2A89D8BD-9975-4FC1-A613-312A76A04E0B}"/>
              </a:ext>
            </a:extLst>
          </p:cNvPr>
          <p:cNvSpPr txBox="1"/>
          <p:nvPr/>
        </p:nvSpPr>
        <p:spPr>
          <a:xfrm>
            <a:off x="4954635" y="5652932"/>
            <a:ext cx="6631756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s-CZ" sz="1300" dirty="0"/>
              <a:t>Zdroj: </a:t>
            </a:r>
            <a:r>
              <a:rPr lang="cs-CZ" sz="1300" dirty="0">
                <a:hlinkClick r:id="rId5"/>
              </a:rPr>
              <a:t>researchgate.net</a:t>
            </a:r>
            <a:endParaRPr lang="cs-CZ" sz="1300" dirty="0"/>
          </a:p>
        </p:txBody>
      </p:sp>
      <p:sp>
        <p:nvSpPr>
          <p:cNvPr id="10" name="TextovéPole 9">
            <a:extLst>
              <a:ext uri="{FF2B5EF4-FFF2-40B4-BE49-F238E27FC236}">
                <a16:creationId xmlns:a16="http://schemas.microsoft.com/office/drawing/2014/main" id="{0233F959-35E4-4043-83E8-30FEAB88D385}"/>
              </a:ext>
            </a:extLst>
          </p:cNvPr>
          <p:cNvSpPr txBox="1"/>
          <p:nvPr/>
        </p:nvSpPr>
        <p:spPr>
          <a:xfrm>
            <a:off x="245579" y="180459"/>
            <a:ext cx="1185242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cs-CZ" sz="1800" dirty="0"/>
              <a:t>Úvod 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4027474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rázek 6">
            <a:extLst>
              <a:ext uri="{FF2B5EF4-FFF2-40B4-BE49-F238E27FC236}">
                <a16:creationId xmlns:a16="http://schemas.microsoft.com/office/drawing/2014/main" id="{D897E6AA-F0AF-468A-99E6-9CE161D521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19100" y="0"/>
            <a:ext cx="13030200" cy="6858000"/>
          </a:xfrm>
          <a:prstGeom prst="rect">
            <a:avLst/>
          </a:prstGeo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B4051795-F746-4634-B6BC-6453A6FC8B05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tx1"/>
          </a:solidFill>
        </p:spPr>
        <p:txBody>
          <a:bodyPr/>
          <a:lstStyle/>
          <a:p>
            <a:r>
              <a:rPr lang="cs-CZ" dirty="0">
                <a:solidFill>
                  <a:schemeClr val="bg1"/>
                </a:solidFill>
              </a:rPr>
              <a:t>Skenování čárových kódů</a:t>
            </a:r>
          </a:p>
        </p:txBody>
      </p:sp>
      <p:sp>
        <p:nvSpPr>
          <p:cNvPr id="8" name="TextovéPole 7">
            <a:extLst>
              <a:ext uri="{FF2B5EF4-FFF2-40B4-BE49-F238E27FC236}">
                <a16:creationId xmlns:a16="http://schemas.microsoft.com/office/drawing/2014/main" id="{E7216BA3-B7A3-4649-8B7A-AFADA96B1EF6}"/>
              </a:ext>
            </a:extLst>
          </p:cNvPr>
          <p:cNvSpPr txBox="1"/>
          <p:nvPr/>
        </p:nvSpPr>
        <p:spPr>
          <a:xfrm>
            <a:off x="245579" y="180459"/>
            <a:ext cx="1185242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cs-CZ" sz="1800" dirty="0"/>
              <a:t>Úvod </a:t>
            </a:r>
            <a:endParaRPr lang="cs-CZ" dirty="0"/>
          </a:p>
        </p:txBody>
      </p:sp>
      <p:sp>
        <p:nvSpPr>
          <p:cNvPr id="10" name="TextovéPole 9">
            <a:extLst>
              <a:ext uri="{FF2B5EF4-FFF2-40B4-BE49-F238E27FC236}">
                <a16:creationId xmlns:a16="http://schemas.microsoft.com/office/drawing/2014/main" id="{A4A1A6B3-0318-4453-AC27-B7752D06EBF6}"/>
              </a:ext>
            </a:extLst>
          </p:cNvPr>
          <p:cNvSpPr txBox="1"/>
          <p:nvPr/>
        </p:nvSpPr>
        <p:spPr>
          <a:xfrm>
            <a:off x="8839200" y="365125"/>
            <a:ext cx="2514600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s-CZ" sz="1300" dirty="0">
                <a:solidFill>
                  <a:schemeClr val="bg1"/>
                </a:solidFill>
              </a:rPr>
              <a:t>Zdroj: </a:t>
            </a:r>
            <a:r>
              <a:rPr lang="cs-CZ" sz="1300" dirty="0">
                <a:solidFill>
                  <a:schemeClr val="bg1"/>
                </a:solidFill>
                <a:hlinkClick r:id="rId3"/>
              </a:rPr>
              <a:t>searchenginejournal.com</a:t>
            </a:r>
            <a:endParaRPr lang="cs-CZ" sz="1300" dirty="0">
              <a:solidFill>
                <a:schemeClr val="accent5"/>
              </a:solidFill>
            </a:endParaRPr>
          </a:p>
        </p:txBody>
      </p:sp>
      <p:sp>
        <p:nvSpPr>
          <p:cNvPr id="11" name="Zástupný symbol pro zápatí 3">
            <a:extLst>
              <a:ext uri="{FF2B5EF4-FFF2-40B4-BE49-F238E27FC236}">
                <a16:creationId xmlns:a16="http://schemas.microsoft.com/office/drawing/2014/main" id="{05A998E3-DFD2-4160-A441-DCE6FCA17F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61917" y="6369797"/>
            <a:ext cx="3173506" cy="365125"/>
          </a:xfrm>
          <a:solidFill>
            <a:schemeClr val="bg1"/>
          </a:solidFill>
          <a:ln>
            <a:noFill/>
          </a:ln>
          <a:effectLst>
            <a:softEdge rad="63500"/>
          </a:effectLst>
        </p:spPr>
        <p:txBody>
          <a:bodyPr/>
          <a:lstStyle/>
          <a:p>
            <a:r>
              <a:rPr lang="cs-CZ" dirty="0"/>
              <a:t>Středoškolská odborná činnost 2024</a:t>
            </a:r>
          </a:p>
        </p:txBody>
      </p:sp>
    </p:spTree>
    <p:extLst>
      <p:ext uri="{BB962C8B-B14F-4D97-AF65-F5344CB8AC3E}">
        <p14:creationId xmlns:p14="http://schemas.microsoft.com/office/powerpoint/2010/main" val="23594978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ázek 4">
            <a:extLst>
              <a:ext uri="{FF2B5EF4-FFF2-40B4-BE49-F238E27FC236}">
                <a16:creationId xmlns:a16="http://schemas.microsoft.com/office/drawing/2014/main" id="{D72FBAFB-D151-4D95-B90D-281E720C88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819555"/>
            <a:ext cx="12192000" cy="9146240"/>
          </a:xfrm>
          <a:prstGeom prst="rect">
            <a:avLst/>
          </a:prstGeo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1967FC51-0D27-4CBA-B51B-B2876203A91B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tx1"/>
          </a:solidFill>
        </p:spPr>
        <p:txBody>
          <a:bodyPr/>
          <a:lstStyle/>
          <a:p>
            <a:r>
              <a:rPr lang="cs-CZ" dirty="0">
                <a:solidFill>
                  <a:schemeClr val="bg1"/>
                </a:solidFill>
              </a:rPr>
              <a:t>SLA 3D tisk</a:t>
            </a:r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8E5B1AB7-2513-4805-869B-333F2136A5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solidFill>
            <a:schemeClr val="bg1"/>
          </a:solidFill>
          <a:ln>
            <a:noFill/>
          </a:ln>
          <a:effectLst>
            <a:softEdge rad="63500"/>
          </a:effectLst>
        </p:spPr>
        <p:txBody>
          <a:bodyPr/>
          <a:lstStyle/>
          <a:p>
            <a:r>
              <a:rPr lang="cs-CZ" dirty="0"/>
              <a:t>Středoškolská odborná činnost 2024</a:t>
            </a:r>
          </a:p>
        </p:txBody>
      </p:sp>
      <p:sp>
        <p:nvSpPr>
          <p:cNvPr id="6" name="TextovéPole 5">
            <a:extLst>
              <a:ext uri="{FF2B5EF4-FFF2-40B4-BE49-F238E27FC236}">
                <a16:creationId xmlns:a16="http://schemas.microsoft.com/office/drawing/2014/main" id="{5271D1BF-C3D6-4A2F-A769-90CA2A83FE32}"/>
              </a:ext>
            </a:extLst>
          </p:cNvPr>
          <p:cNvSpPr txBox="1"/>
          <p:nvPr/>
        </p:nvSpPr>
        <p:spPr>
          <a:xfrm>
            <a:off x="9220459" y="365125"/>
            <a:ext cx="2133341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1300" dirty="0">
                <a:solidFill>
                  <a:schemeClr val="bg1"/>
                </a:solidFill>
              </a:rPr>
              <a:t>Zdroj: </a:t>
            </a:r>
            <a:r>
              <a:rPr lang="cs-CZ" sz="1300" dirty="0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Hackaday / Mark </a:t>
            </a:r>
            <a:r>
              <a:rPr lang="cs-CZ" sz="1300" dirty="0" err="1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Peng</a:t>
            </a:r>
            <a:endParaRPr lang="cs-CZ" sz="1300" dirty="0">
              <a:solidFill>
                <a:schemeClr val="accent5"/>
              </a:solidFill>
            </a:endParaRPr>
          </a:p>
        </p:txBody>
      </p:sp>
      <p:sp>
        <p:nvSpPr>
          <p:cNvPr id="9" name="TextovéPole 8">
            <a:extLst>
              <a:ext uri="{FF2B5EF4-FFF2-40B4-BE49-F238E27FC236}">
                <a16:creationId xmlns:a16="http://schemas.microsoft.com/office/drawing/2014/main" id="{C8D58C0F-91BB-467D-8D7F-7DF94D93FEAB}"/>
              </a:ext>
            </a:extLst>
          </p:cNvPr>
          <p:cNvSpPr txBox="1"/>
          <p:nvPr/>
        </p:nvSpPr>
        <p:spPr>
          <a:xfrm>
            <a:off x="245579" y="180459"/>
            <a:ext cx="1185242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cs-CZ" sz="1800" dirty="0"/>
              <a:t>Úvod 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4629677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Zástupný obsah 5">
            <a:extLst>
              <a:ext uri="{FF2B5EF4-FFF2-40B4-BE49-F238E27FC236}">
                <a16:creationId xmlns:a16="http://schemas.microsoft.com/office/drawing/2014/main" id="{5F02F3D4-C357-40AF-A68D-ABF8B43845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803982"/>
            <a:ext cx="12192000" cy="9144000"/>
          </a:xfr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E1D45CC3-AE8B-490E-95BB-F171B9E27130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tx1"/>
          </a:solidFill>
        </p:spPr>
        <p:txBody>
          <a:bodyPr/>
          <a:lstStyle/>
          <a:p>
            <a:r>
              <a:rPr lang="cs-CZ" dirty="0">
                <a:solidFill>
                  <a:schemeClr val="bg1"/>
                </a:solidFill>
              </a:rPr>
              <a:t>Laserové gravírování</a:t>
            </a:r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5743E1EB-A052-40E1-9C12-B9384FEB72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solidFill>
            <a:schemeClr val="bg1"/>
          </a:solidFill>
          <a:ln>
            <a:noFill/>
          </a:ln>
          <a:effectLst>
            <a:softEdge rad="63500"/>
          </a:effectLst>
        </p:spPr>
        <p:txBody>
          <a:bodyPr/>
          <a:lstStyle/>
          <a:p>
            <a:r>
              <a:rPr lang="cs-CZ" dirty="0"/>
              <a:t>Středoškolská odborná činnost 2024</a:t>
            </a:r>
          </a:p>
        </p:txBody>
      </p:sp>
      <p:sp>
        <p:nvSpPr>
          <p:cNvPr id="7" name="TextovéPole 6">
            <a:extLst>
              <a:ext uri="{FF2B5EF4-FFF2-40B4-BE49-F238E27FC236}">
                <a16:creationId xmlns:a16="http://schemas.microsoft.com/office/drawing/2014/main" id="{33ABCDD8-982B-418F-864E-90C873A77418}"/>
              </a:ext>
            </a:extLst>
          </p:cNvPr>
          <p:cNvSpPr txBox="1"/>
          <p:nvPr/>
        </p:nvSpPr>
        <p:spPr>
          <a:xfrm>
            <a:off x="8789293" y="365125"/>
            <a:ext cx="2564507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s-CZ" sz="1300" dirty="0">
                <a:solidFill>
                  <a:schemeClr val="bg1"/>
                </a:solidFill>
              </a:rPr>
              <a:t>Zdroj: </a:t>
            </a:r>
            <a:r>
              <a:rPr lang="cs-CZ" sz="1300" dirty="0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Hackaday / Dominik </a:t>
            </a:r>
            <a:r>
              <a:rPr lang="cs-CZ" sz="1300" dirty="0" err="1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Meffert</a:t>
            </a:r>
            <a:endParaRPr lang="cs-CZ" sz="1300" dirty="0">
              <a:solidFill>
                <a:schemeClr val="accent5"/>
              </a:solidFill>
            </a:endParaRPr>
          </a:p>
        </p:txBody>
      </p:sp>
      <p:sp>
        <p:nvSpPr>
          <p:cNvPr id="10" name="TextovéPole 9">
            <a:extLst>
              <a:ext uri="{FF2B5EF4-FFF2-40B4-BE49-F238E27FC236}">
                <a16:creationId xmlns:a16="http://schemas.microsoft.com/office/drawing/2014/main" id="{80973647-9921-4BA1-B19A-1836A217058F}"/>
              </a:ext>
            </a:extLst>
          </p:cNvPr>
          <p:cNvSpPr txBox="1"/>
          <p:nvPr/>
        </p:nvSpPr>
        <p:spPr>
          <a:xfrm>
            <a:off x="245579" y="180459"/>
            <a:ext cx="1185242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cs-CZ" sz="1800" dirty="0"/>
              <a:t>Úvod 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286585195"/>
      </p:ext>
    </p:extLst>
  </p:cSld>
  <p:clrMapOvr>
    <a:masterClrMapping/>
  </p:clrMapOvr>
</p:sld>
</file>

<file path=ppt/theme/theme1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Šablona pro práci" id="{E9ACF355-B523-4978-95F0-FF2226777EC6}" vid="{8C11293C-8D81-426F-A8AC-FF11C43C3C45}"/>
    </a:ext>
  </a:extLst>
</a:theme>
</file>

<file path=ppt/theme/theme2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Šablona pro práci</Template>
  <TotalTime>8120</TotalTime>
  <Words>602</Words>
  <Application>Microsoft Office PowerPoint</Application>
  <PresentationFormat>Širokoúhlá obrazovka</PresentationFormat>
  <Paragraphs>162</Paragraphs>
  <Slides>23</Slides>
  <Notes>10</Notes>
  <HiddenSlides>0</HiddenSlides>
  <MMClips>2</MMClips>
  <ScaleCrop>false</ScaleCrop>
  <HeadingPairs>
    <vt:vector size="8" baseType="variant">
      <vt:variant>
        <vt:lpstr>Použitá písma</vt:lpstr>
      </vt:variant>
      <vt:variant>
        <vt:i4>4</vt:i4>
      </vt:variant>
      <vt:variant>
        <vt:lpstr>Motiv</vt:lpstr>
      </vt:variant>
      <vt:variant>
        <vt:i4>1</vt:i4>
      </vt:variant>
      <vt:variant>
        <vt:lpstr>Vložené servery OLE</vt:lpstr>
      </vt:variant>
      <vt:variant>
        <vt:i4>0</vt:i4>
      </vt:variant>
      <vt:variant>
        <vt:lpstr>Nadpisy snímků</vt:lpstr>
      </vt:variant>
      <vt:variant>
        <vt:i4>23</vt:i4>
      </vt:variant>
    </vt:vector>
  </HeadingPairs>
  <TitlesOfParts>
    <vt:vector size="28" baseType="lpstr">
      <vt:lpstr>Abadi Extra Light</vt:lpstr>
      <vt:lpstr>Arial</vt:lpstr>
      <vt:lpstr>Calibri</vt:lpstr>
      <vt:lpstr>Calibri Light</vt:lpstr>
      <vt:lpstr>Motiv Office</vt:lpstr>
      <vt:lpstr>Název práce: RGB Laserový projektor Jméno: Šimon Hrouda Škola: Gymnázium Brno-Řečkovice, p. o. Kraj: Jihomoravský</vt:lpstr>
      <vt:lpstr>Laser scanning</vt:lpstr>
      <vt:lpstr>Dálkové promítání</vt:lpstr>
      <vt:lpstr>Laser shows</vt:lpstr>
      <vt:lpstr>HUD</vt:lpstr>
      <vt:lpstr>3D Skenování</vt:lpstr>
      <vt:lpstr>Skenování čárových kódů</vt:lpstr>
      <vt:lpstr>SLA 3D tisk</vt:lpstr>
      <vt:lpstr>Laserové gravírování</vt:lpstr>
      <vt:lpstr>Prezentace aplikace PowerPoint</vt:lpstr>
      <vt:lpstr>Princip laserové projekce</vt:lpstr>
      <vt:lpstr>Promítání</vt:lpstr>
      <vt:lpstr>Řídící jednotka</vt:lpstr>
      <vt:lpstr>LCD a enkodér</vt:lpstr>
      <vt:lpstr>DPS – HAT</vt:lpstr>
      <vt:lpstr>Generátor signálu pro galvanometry</vt:lpstr>
      <vt:lpstr>Struktura softwaru</vt:lpstr>
      <vt:lpstr>Instalační skript</vt:lpstr>
      <vt:lpstr>Program lasershow – promítání</vt:lpstr>
      <vt:lpstr>Program wifi_manager</vt:lpstr>
      <vt:lpstr>Uživatelské prostředí</vt:lpstr>
      <vt:lpstr>Výsledky</vt:lpstr>
      <vt:lpstr>Poděkování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Název práce: Jméno: Škola: Kraj:</dc:title>
  <dc:creator>Petr Mazouch</dc:creator>
  <cp:lastModifiedBy>Simon Hrouda</cp:lastModifiedBy>
  <cp:revision>351</cp:revision>
  <dcterms:created xsi:type="dcterms:W3CDTF">2020-03-21T20:56:17Z</dcterms:created>
  <dcterms:modified xsi:type="dcterms:W3CDTF">2024-02-18T20:17:40Z</dcterms:modified>
</cp:coreProperties>
</file>